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handoutMasterIdLst>
    <p:handoutMasterId r:id="rId16"/>
  </p:handoutMasterIdLst>
  <p:sldIdLst>
    <p:sldId id="356" r:id="rId2"/>
    <p:sldId id="369" r:id="rId3"/>
    <p:sldId id="370" r:id="rId4"/>
    <p:sldId id="377" r:id="rId5"/>
    <p:sldId id="378" r:id="rId6"/>
    <p:sldId id="379" r:id="rId7"/>
    <p:sldId id="380" r:id="rId8"/>
    <p:sldId id="381" r:id="rId9"/>
    <p:sldId id="382" r:id="rId10"/>
    <p:sldId id="366" r:id="rId11"/>
    <p:sldId id="367" r:id="rId12"/>
    <p:sldId id="361" r:id="rId13"/>
    <p:sldId id="375" r:id="rId14"/>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84" autoAdjust="0"/>
    <p:restoredTop sz="94704" autoAdjust="0"/>
  </p:normalViewPr>
  <p:slideViewPr>
    <p:cSldViewPr snapToGrid="0" showGuides="1">
      <p:cViewPr>
        <p:scale>
          <a:sx n="59" d="100"/>
          <a:sy n="59" d="100"/>
        </p:scale>
        <p:origin x="-1932" y="-402"/>
      </p:cViewPr>
      <p:guideLst>
        <p:guide orient="horz" pos="4117"/>
        <p:guide orient="horz" pos="206"/>
        <p:guide orient="horz" pos="3834"/>
        <p:guide orient="horz" pos="1065"/>
        <p:guide orient="horz" pos="777"/>
        <p:guide pos="5556"/>
        <p:guide pos="206"/>
        <p:guide pos="2886"/>
      </p:guideLst>
    </p:cSldViewPr>
  </p:slideViewPr>
  <p:notesTextViewPr>
    <p:cViewPr>
      <p:scale>
        <a:sx n="100" d="100"/>
        <a:sy n="100" d="100"/>
      </p:scale>
      <p:origin x="0" y="0"/>
    </p:cViewPr>
  </p:notesTextViewPr>
  <p:sorterViewPr>
    <p:cViewPr>
      <p:scale>
        <a:sx n="125" d="100"/>
        <a:sy n="125" d="100"/>
      </p:scale>
      <p:origin x="0" y="0"/>
    </p:cViewPr>
  </p:sorterViewPr>
  <p:notesViewPr>
    <p:cSldViewPr snapToGrid="0" showGuides="1">
      <p:cViewPr>
        <p:scale>
          <a:sx n="100" d="100"/>
          <a:sy n="100" d="100"/>
        </p:scale>
        <p:origin x="-1878" y="-1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180975" indent="-180975" algn="l" defTabSz="914400" rtl="0" eaLnBrk="1" latinLnBrk="0" hangingPunct="1">
      <a:buClr>
        <a:schemeClr val="accent1"/>
      </a:buClr>
      <a:buSzPct val="100000"/>
      <a:buFont typeface="Wingdings" pitchFamily="2" charset="2"/>
      <a:buChar char=""/>
      <a:defRPr sz="1100" kern="1200">
        <a:solidFill>
          <a:schemeClr val="tx1"/>
        </a:solidFill>
        <a:latin typeface="+mn-lt"/>
        <a:ea typeface="+mn-ea"/>
        <a:cs typeface="+mn-cs"/>
      </a:defRPr>
    </a:lvl2pPr>
    <a:lvl3pPr marL="357188" indent="-176213" algn="l" defTabSz="914400"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12</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7" name="TextBox 6"/>
          <p:cNvSpPr txBox="1"/>
          <p:nvPr userDrawn="1"/>
        </p:nvSpPr>
        <p:spPr>
          <a:xfrm rot="21360000">
            <a:off x="2896863" y="3808216"/>
            <a:ext cx="335027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chemeClr val="tx1"/>
                </a:solidFill>
                <a:ea typeface="Arial Unicode MS" pitchFamily="34" charset="-128"/>
                <a:cs typeface="Arial Unicode MS" pitchFamily="34" charset="-128"/>
              </a:rPr>
              <a:t>Use this title slide only with an</a:t>
            </a:r>
            <a:r>
              <a:rPr lang="en-US" sz="1600" kern="0" baseline="0" dirty="0" smtClean="0">
                <a:solidFill>
                  <a:schemeClr val="tx1"/>
                </a:solidFill>
                <a:ea typeface="Arial Unicode MS" pitchFamily="34" charset="-128"/>
                <a:cs typeface="Arial Unicode MS" pitchFamily="34" charset="-128"/>
              </a:rPr>
              <a:t> image</a:t>
            </a:r>
            <a:endParaRPr lang="en-US" sz="16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5745600" y="1690687"/>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en-US" dirty="0"/>
          </a:p>
        </p:txBody>
      </p:sp>
      <p:sp>
        <p:nvSpPr>
          <p:cNvPr id="11" name="Picture Placeholder 4"/>
          <p:cNvSpPr>
            <a:spLocks noGrp="1"/>
          </p:cNvSpPr>
          <p:nvPr>
            <p:ph type="pic" sz="quarter" idx="16"/>
          </p:nvPr>
        </p:nvSpPr>
        <p:spPr bwMode="gray">
          <a:xfrm>
            <a:off x="4654800" y="3573490"/>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en-US" dirty="0"/>
          </a:p>
        </p:txBody>
      </p:sp>
      <p:sp>
        <p:nvSpPr>
          <p:cNvPr id="7" name="Rectangle 6"/>
          <p:cNvSpPr/>
          <p:nvPr userDrawn="1"/>
        </p:nvSpPr>
        <p:spPr bwMode="gray">
          <a:xfrm>
            <a:off x="324000" y="0"/>
            <a:ext cx="8496000" cy="162000"/>
          </a:xfrm>
          <a:prstGeom prst="rect">
            <a:avLst/>
          </a:prstGeom>
          <a:solidFill>
            <a:schemeClr val="tx2">
              <a:lumMod val="75000"/>
            </a:schemeClr>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8" name="Rectangle 7"/>
          <p:cNvSpPr/>
          <p:nvPr userDrawn="1"/>
        </p:nvSpPr>
        <p:spPr bwMode="gray">
          <a:xfrm>
            <a:off x="-177800" y="6553200"/>
            <a:ext cx="9410700" cy="304800"/>
          </a:xfrm>
          <a:prstGeom prst="rect">
            <a:avLst/>
          </a:prstGeom>
          <a:solidFill>
            <a:schemeClr val="bg2">
              <a:lumMod val="75000"/>
            </a:schemeClr>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4" y="1690688"/>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9" name="Title 1"/>
          <p:cNvSpPr>
            <a:spLocks noGrp="1"/>
          </p:cNvSpPr>
          <p:nvPr>
            <p:ph type="ctrTitle" hasCustomPrompt="1"/>
          </p:nvPr>
        </p:nvSpPr>
        <p:spPr bwMode="gray">
          <a:xfrm>
            <a:off x="414000" y="324000"/>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en-US" dirty="0"/>
          </a:p>
        </p:txBody>
      </p:sp>
      <p:sp>
        <p:nvSpPr>
          <p:cNvPr id="10" name="TextBox 9"/>
          <p:cNvSpPr txBox="1"/>
          <p:nvPr userDrawn="1"/>
        </p:nvSpPr>
        <p:spPr>
          <a:xfrm rot="21360000">
            <a:off x="2896863" y="3808216"/>
            <a:ext cx="335027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kern="0" dirty="0" smtClean="0">
                <a:solidFill>
                  <a:schemeClr val="tx1"/>
                </a:solidFill>
                <a:ea typeface="Arial Unicode MS" pitchFamily="34" charset="-128"/>
                <a:cs typeface="Arial Unicode MS" pitchFamily="34" charset="-128"/>
              </a:rPr>
              <a:t>Use this title slide only with an</a:t>
            </a:r>
            <a:r>
              <a:rPr lang="en-US" sz="1600" kern="0" baseline="0" dirty="0" smtClean="0">
                <a:solidFill>
                  <a:schemeClr val="tx1"/>
                </a:solidFill>
                <a:ea typeface="Arial Unicode MS" pitchFamily="34" charset="-128"/>
                <a:cs typeface="Arial Unicode MS" pitchFamily="34" charset="-128"/>
              </a:rPr>
              <a:t> image</a:t>
            </a:r>
            <a:endParaRPr lang="en-US" sz="16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8698291" y="6636183"/>
            <a:ext cx="125034" cy="123111"/>
          </a:xfrm>
          <a:prstGeom prst="rect">
            <a:avLst/>
          </a:prstGeom>
          <a:noFill/>
        </p:spPr>
        <p:txBody>
          <a:bodyPr wrap="none" lIns="0" tIns="0" rIns="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tx1"/>
                </a:solidFill>
              </a:rPr>
              <a:pPr marL="93663" indent="-93663" algn="r">
                <a:buClr>
                  <a:schemeClr val="accent2"/>
                </a:buClr>
                <a:buFont typeface="Arial" pitchFamily="34" charset="0"/>
                <a:buNone/>
              </a:pPr>
              <a:t>‹#›</a:t>
            </a:fld>
            <a:endParaRPr lang="en-US" sz="800" noProof="0" dirty="0" smtClean="0">
              <a:solidFill>
                <a:schemeClr val="tx1"/>
              </a:solidFill>
            </a:endParaRPr>
          </a:p>
        </p:txBody>
      </p:sp>
      <p:sp>
        <p:nvSpPr>
          <p:cNvPr id="4" name="TextBox 3"/>
          <p:cNvSpPr txBox="1"/>
          <p:nvPr userDrawn="1"/>
        </p:nvSpPr>
        <p:spPr bwMode="black">
          <a:xfrm>
            <a:off x="324000" y="6636183"/>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2014 SAP AG or an SAP affiliate company. All rights reserved.</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US" sz="2400" b="1" kern="1200" noProof="0" dirty="0" smtClean="0">
                <a:solidFill>
                  <a:schemeClr val="accent2"/>
                </a:solidFill>
                <a:latin typeface="+mj-lt"/>
                <a:ea typeface="+mj-ea"/>
                <a:cs typeface="+mj-cs"/>
              </a:rPr>
              <a:t>© 2014 SAP AG or an SAP affiliate company. </a:t>
            </a:r>
            <a:br>
              <a:rPr lang="en-US" sz="2400" b="1" kern="1200" noProof="0" dirty="0" smtClean="0">
                <a:solidFill>
                  <a:schemeClr val="accent2"/>
                </a:solidFill>
                <a:latin typeface="+mj-lt"/>
                <a:ea typeface="+mj-ea"/>
                <a:cs typeface="+mj-cs"/>
              </a:rPr>
            </a:br>
            <a:r>
              <a:rPr lang="en-US" sz="2400" b="1" kern="1200" noProof="0" dirty="0" smtClean="0">
                <a:solidFill>
                  <a:schemeClr val="accent2"/>
                </a:solidFill>
                <a:latin typeface="+mj-lt"/>
                <a:ea typeface="+mj-ea"/>
                <a:cs typeface="+mj-cs"/>
              </a:rPr>
              <a:t>All rights reserved.</a:t>
            </a:r>
          </a:p>
        </p:txBody>
      </p:sp>
      <p:sp>
        <p:nvSpPr>
          <p:cNvPr id="5" name="TextBox 4"/>
          <p:cNvSpPr txBox="1"/>
          <p:nvPr userDrawn="1"/>
        </p:nvSpPr>
        <p:spPr bwMode="gray">
          <a:xfrm>
            <a:off x="324000" y="1692000"/>
            <a:ext cx="8496150" cy="3539430"/>
          </a:xfrm>
          <a:prstGeom prst="rect">
            <a:avLst/>
          </a:prstGeom>
          <a:noFill/>
        </p:spPr>
        <p:txBody>
          <a:bodyPr wrap="square" lIns="0" tIns="0" rIns="0" bIns="0" rtlCol="0">
            <a:spAutoFit/>
          </a:bodyPr>
          <a:lstStyle/>
          <a:p>
            <a:r>
              <a:rPr lang="en-US" sz="1000" kern="1200" dirty="0" smtClean="0">
                <a:solidFill>
                  <a:schemeClr val="tx1"/>
                </a:solidFill>
                <a:latin typeface="Arial"/>
                <a:ea typeface="MS PGothic" pitchFamily="34" charset="-128"/>
                <a:cs typeface="+mn-cs"/>
              </a:rPr>
              <a:t>No part of this publication may be reproduced or transmitted in any form or for any purpose without the express permission of SAP AG or an </a:t>
            </a:r>
          </a:p>
          <a:p>
            <a:r>
              <a:rPr lang="en-US" sz="1000" kern="1200" dirty="0" smtClean="0">
                <a:solidFill>
                  <a:schemeClr val="tx1"/>
                </a:solidFill>
                <a:latin typeface="Arial"/>
                <a:ea typeface="MS PGothic" pitchFamily="34" charset="-128"/>
                <a:cs typeface="+mn-cs"/>
              </a:rPr>
              <a:t>SAP affiliate company.</a:t>
            </a:r>
          </a:p>
          <a:p>
            <a:pPr>
              <a:spcBef>
                <a:spcPts val="1200"/>
              </a:spcBef>
            </a:pPr>
            <a:r>
              <a:rPr lang="en-US" sz="1000" kern="1200" dirty="0"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a:t>
            </a:r>
            <a:br>
              <a:rPr lang="en-US" sz="1000" kern="1200" dirty="0" smtClean="0">
                <a:solidFill>
                  <a:schemeClr val="tx1"/>
                </a:solidFill>
                <a:latin typeface="Arial"/>
                <a:ea typeface="MS PGothic" pitchFamily="34" charset="-128"/>
                <a:cs typeface="+mn-cs"/>
              </a:rPr>
            </a:br>
            <a:r>
              <a:rPr lang="en-US" sz="1000" kern="1200" dirty="0" smtClean="0">
                <a:solidFill>
                  <a:schemeClr val="tx1"/>
                </a:solidFill>
                <a:latin typeface="Arial"/>
                <a:ea typeface="MS PGothic" pitchFamily="34" charset="-128"/>
                <a:cs typeface="+mn-cs"/>
              </a:rPr>
              <a:t>(or an SAP affiliate company) in Germany and other countries. Please see </a:t>
            </a:r>
            <a:r>
              <a:rPr lang="en-US" sz="1000" kern="1200" dirty="0" smtClean="0">
                <a:solidFill>
                  <a:schemeClr val="tx1"/>
                </a:solidFill>
                <a:latin typeface="Arial"/>
                <a:ea typeface="MS PGothic" pitchFamily="34" charset="-128"/>
                <a:cs typeface="+mn-cs"/>
                <a:hlinkClick r:id="rId2"/>
              </a:rPr>
              <a:t>http://global12.sap.com/corporate-en/legal/copyright/index.epx</a:t>
            </a:r>
            <a:r>
              <a:rPr lang="en-US" sz="1000" kern="1200" dirty="0" smtClean="0">
                <a:solidFill>
                  <a:schemeClr val="tx1"/>
                </a:solidFill>
                <a:latin typeface="Arial"/>
                <a:ea typeface="MS PGothic" pitchFamily="34" charset="-128"/>
                <a:cs typeface="+mn-cs"/>
              </a:rPr>
              <a:t> for additional trademark information and notices.</a:t>
            </a:r>
          </a:p>
          <a:p>
            <a:pPr>
              <a:spcBef>
                <a:spcPts val="1200"/>
              </a:spcBef>
            </a:pPr>
            <a:r>
              <a:rPr lang="en-US" sz="1000" kern="1200" dirty="0"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a:spcBef>
                <a:spcPts val="1200"/>
              </a:spcBef>
            </a:pPr>
            <a:r>
              <a:rPr lang="en-US" sz="1000" kern="1200" dirty="0" smtClean="0">
                <a:solidFill>
                  <a:schemeClr val="tx1"/>
                </a:solidFill>
                <a:latin typeface="Arial"/>
                <a:ea typeface="MS PGothic" pitchFamily="34" charset="-128"/>
                <a:cs typeface="+mn-cs"/>
              </a:rPr>
              <a:t>National product specifications may vary.</a:t>
            </a:r>
          </a:p>
          <a:p>
            <a:pPr>
              <a:spcBef>
                <a:spcPts val="1200"/>
              </a:spcBef>
            </a:pPr>
            <a:r>
              <a:rPr lang="en-US" sz="1000" kern="1200" dirty="0" smtClean="0">
                <a:solidFill>
                  <a:schemeClr val="tx1"/>
                </a:solidFill>
                <a:latin typeface="Arial"/>
                <a:ea typeface="MS PGothic" pitchFamily="34" charset="-128"/>
                <a:cs typeface="+mn-cs"/>
              </a:rPr>
              <a:t>These materials are provided by SAP AG or an SAP affiliate company for informational purposes only, without representation or warranty of any kind, and SAP AG or its affiliated companies shall not be liable for errors or omissions with respect to the materials. The only warranties for SAP AG or </a:t>
            </a:r>
            <a:br>
              <a:rPr lang="en-US" sz="1000" kern="1200" dirty="0" smtClean="0">
                <a:solidFill>
                  <a:schemeClr val="tx1"/>
                </a:solidFill>
                <a:latin typeface="Arial"/>
                <a:ea typeface="MS PGothic" pitchFamily="34" charset="-128"/>
                <a:cs typeface="+mn-cs"/>
              </a:rPr>
            </a:br>
            <a:r>
              <a:rPr lang="en-US" sz="1000" kern="1200" dirty="0" smtClean="0">
                <a:solidFill>
                  <a:schemeClr val="tx1"/>
                </a:solidFill>
                <a:latin typeface="Arial"/>
                <a:ea typeface="MS PGothic" pitchFamily="34" charset="-128"/>
                <a:cs typeface="+mn-cs"/>
              </a:rPr>
              <a:t>SAP affiliate company products and services are those that are set forth in the express warranty statements accompanying such products and </a:t>
            </a:r>
            <a:br>
              <a:rPr lang="en-US" sz="1000" kern="1200" dirty="0" smtClean="0">
                <a:solidFill>
                  <a:schemeClr val="tx1"/>
                </a:solidFill>
                <a:latin typeface="Arial"/>
                <a:ea typeface="MS PGothic" pitchFamily="34" charset="-128"/>
                <a:cs typeface="+mn-cs"/>
              </a:rPr>
            </a:br>
            <a:r>
              <a:rPr lang="en-US" sz="1000" kern="1200" dirty="0" smtClean="0">
                <a:solidFill>
                  <a:schemeClr val="tx1"/>
                </a:solidFill>
                <a:latin typeface="Arial"/>
                <a:ea typeface="MS PGothic" pitchFamily="34" charset="-128"/>
                <a:cs typeface="+mn-cs"/>
              </a:rPr>
              <a:t>services, if any. Nothing herein should be construed as constituting an additional warranty. </a:t>
            </a:r>
          </a:p>
          <a:p>
            <a:pPr>
              <a:spcBef>
                <a:spcPts val="1200"/>
              </a:spcBef>
            </a:pPr>
            <a:r>
              <a:rPr lang="en-US" sz="1000" kern="1200" dirty="0" smtClean="0">
                <a:solidFill>
                  <a:schemeClr val="tx1"/>
                </a:solidFill>
                <a:latin typeface="Arial"/>
                <a:ea typeface="MS PGothic" pitchFamily="34" charset="-128"/>
                <a:cs typeface="+mn-cs"/>
              </a:rPr>
              <a:t>In particular, SAP AG or its affiliated companies have no obligation to pursue any course of business outlined in this document or any related presentation, or to develop or release any functionality mentioned therein. This document, or any related presentation, and SAP AG’s or its affiliated companies’ strategy and possible future developments, products, and/or platform directions and functionality are all subject to change and may be changed by SAP AG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8496150" cy="756000"/>
          </a:xfrm>
          <a:prstGeom prst="rect">
            <a:avLst/>
          </a:prstGeom>
        </p:spPr>
        <p:txBody>
          <a:bodyPr vert="horz" lIns="0" tIns="0" rIns="0" bIns="0" rtlCol="0" anchor="ctr" anchorCtr="0">
            <a:noAutofit/>
          </a:bodyPr>
          <a:lstStyle/>
          <a:p>
            <a:pPr marL="0" marR="0" indent="0" algn="l" defTabSz="914400" rtl="0" eaLnBrk="1" fontAlgn="auto" latinLnBrk="0" hangingPunct="1">
              <a:lnSpc>
                <a:spcPct val="100000"/>
              </a:lnSpc>
              <a:spcBef>
                <a:spcPct val="0"/>
              </a:spcBef>
              <a:spcAft>
                <a:spcPts val="0"/>
              </a:spcAft>
              <a:buClrTx/>
              <a:buSzTx/>
              <a:buFontTx/>
              <a:buNone/>
              <a:tabLst/>
              <a:defRPr/>
            </a:pPr>
            <a:r>
              <a:rPr lang="de-DE" sz="2400" b="1" kern="1200" noProof="0" dirty="0" smtClean="0">
                <a:solidFill>
                  <a:schemeClr val="accent2"/>
                </a:solidFill>
                <a:latin typeface="+mj-lt"/>
                <a:ea typeface="+mj-ea"/>
                <a:cs typeface="+mj-cs"/>
              </a:rPr>
              <a:t>© 2014 SAP AG oder ein SAP-Konzernunternehmen. </a:t>
            </a:r>
            <a:br>
              <a:rPr lang="de-DE" sz="2400" b="1" kern="1200" noProof="0" dirty="0" smtClean="0">
                <a:solidFill>
                  <a:schemeClr val="accent2"/>
                </a:solidFill>
                <a:latin typeface="+mj-lt"/>
                <a:ea typeface="+mj-ea"/>
                <a:cs typeface="+mj-cs"/>
              </a:rPr>
            </a:br>
            <a:r>
              <a:rPr lang="de-DE" sz="2400" b="1" kern="1200" noProof="0" dirty="0" smtClean="0">
                <a:solidFill>
                  <a:schemeClr val="accent2"/>
                </a:solidFill>
                <a:latin typeface="+mj-lt"/>
                <a:ea typeface="+mj-ea"/>
                <a:cs typeface="+mj-cs"/>
              </a:rPr>
              <a:t>Alle Rechte vorbehalten.</a:t>
            </a:r>
          </a:p>
        </p:txBody>
      </p:sp>
      <p:sp>
        <p:nvSpPr>
          <p:cNvPr id="6" name="TextBox 5"/>
          <p:cNvSpPr txBox="1"/>
          <p:nvPr userDrawn="1"/>
        </p:nvSpPr>
        <p:spPr bwMode="gray">
          <a:xfrm>
            <a:off x="324000" y="1692000"/>
            <a:ext cx="8496150" cy="4001095"/>
          </a:xfrm>
          <a:prstGeom prst="rect">
            <a:avLst/>
          </a:prstGeom>
          <a:noFill/>
        </p:spPr>
        <p:txBody>
          <a:bodyPr wrap="square" lIns="0" tIns="0" rIns="0" bIns="0" rtlCol="0">
            <a:spAutoFit/>
          </a:bodyPr>
          <a:lstStyle/>
          <a:p>
            <a:r>
              <a:rPr lang="de-DE" sz="1000" kern="1200" noProof="0" dirty="0" smtClean="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AG oder ein SAP-Konzernunternehmen nicht gestattet.</a:t>
            </a:r>
          </a:p>
          <a:p>
            <a:pPr>
              <a:spcBef>
                <a:spcPts val="1200"/>
              </a:spcBef>
            </a:pPr>
            <a:r>
              <a:rPr lang="de-DE" sz="1000" kern="1200" noProof="0" dirty="0" smtClean="0">
                <a:solidFill>
                  <a:schemeClr val="tx1"/>
                </a:solidFill>
                <a:effectLst/>
                <a:latin typeface="Arial"/>
                <a:ea typeface="+mn-ea"/>
                <a:cs typeface="+mn-cs"/>
              </a:rPr>
              <a:t>SAP und andere in diesem Dokument erwähnte Produkte und Dienstleistungen von SAP sowie die dazugehörigen Logos sind Marken oder eingetragene Marken der SAP AG (oder von einem SAP-Konzernunternehmen) in Deutschland und verschiedenen anderen Ländern weltweit.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Weitere Hinweise und Informationen zum Markenrecht finden Sie unter </a:t>
            </a:r>
            <a:r>
              <a:rPr lang="de-DE" sz="1000" kern="1200" noProof="0" dirty="0" smtClean="0">
                <a:solidFill>
                  <a:schemeClr val="tx1"/>
                </a:solidFill>
                <a:effectLst/>
                <a:latin typeface="Arial"/>
                <a:ea typeface="+mn-ea"/>
                <a:cs typeface="+mn-cs"/>
                <a:hlinkClick r:id="rId2"/>
              </a:rPr>
              <a:t>http://global.sap.com/corporate-de/legal/copyright/index.epx</a:t>
            </a:r>
            <a:r>
              <a:rPr lang="de-DE" sz="1000" kern="1200" noProof="0" dirty="0" smtClean="0">
                <a:solidFill>
                  <a:schemeClr val="tx1"/>
                </a:solidFill>
                <a:effectLst/>
                <a:latin typeface="Arial"/>
                <a:ea typeface="+mn-ea"/>
                <a:cs typeface="+mn-cs"/>
              </a:rPr>
              <a:t>.</a:t>
            </a:r>
          </a:p>
          <a:p>
            <a:pPr>
              <a:spcBef>
                <a:spcPts val="1200"/>
              </a:spcBef>
            </a:pPr>
            <a:r>
              <a:rPr lang="de-DE" sz="1000" kern="1200" noProof="0" dirty="0" smtClean="0">
                <a:solidFill>
                  <a:schemeClr val="tx1"/>
                </a:solidFill>
                <a:effectLst/>
                <a:latin typeface="Arial"/>
                <a:ea typeface="+mn-ea"/>
                <a:cs typeface="+mn-cs"/>
              </a:rPr>
              <a:t>Die von SAP AG oder deren Vertriebsfirmen angebotenen Softwareprodukte können Softwarekomponenten auch anderer Softwarehersteller enthalten.</a:t>
            </a:r>
          </a:p>
          <a:p>
            <a:pPr>
              <a:spcBef>
                <a:spcPts val="1200"/>
              </a:spcBef>
            </a:pPr>
            <a:r>
              <a:rPr lang="de-DE" sz="1000" kern="1200" noProof="0" dirty="0" smtClean="0">
                <a:solidFill>
                  <a:schemeClr val="tx1"/>
                </a:solidFill>
                <a:effectLst/>
                <a:latin typeface="Arial"/>
                <a:ea typeface="+mn-ea"/>
                <a:cs typeface="+mn-cs"/>
              </a:rPr>
              <a:t>Produkte können länderspezifische Unterschiede aufweisen.</a:t>
            </a:r>
          </a:p>
          <a:p>
            <a:pPr>
              <a:spcBef>
                <a:spcPts val="1200"/>
              </a:spcBef>
            </a:pPr>
            <a:r>
              <a:rPr lang="de-DE" sz="1000" kern="1200" noProof="0" dirty="0" smtClean="0">
                <a:solidFill>
                  <a:schemeClr val="tx1"/>
                </a:solidFill>
                <a:effectLst/>
                <a:latin typeface="Arial"/>
                <a:ea typeface="+mn-ea"/>
                <a:cs typeface="+mn-cs"/>
              </a:rPr>
              <a:t>Die vorliegenden Unterlagen werden von der SAP AG oder einem SAP-Konzernunternehmen bereitgestellt und dienen ausschließlich zu Informations-zwecken. Die SAP AG oder ihre Konzernunternehmen übernehmen keinerlei Haftung oder Gewährleistung für Fehler oder Unvollständigkeiten in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dieser Publikation. Die SAP AG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000" kern="1200" noProof="0" dirty="0" smtClean="0">
                <a:solidFill>
                  <a:schemeClr val="tx1"/>
                </a:solidFill>
                <a:effectLst/>
                <a:latin typeface="Arial"/>
                <a:ea typeface="+mn-ea"/>
                <a:cs typeface="+mn-cs"/>
              </a:rPr>
              <a:t>Insbesondere sind die SAP AG oder ihre Konzernunternehmen in keiner Weise verpflichtet, in dieser Publikation oder einer zugehörigen Präsentation dargestellte Geschäftsabläufe zu verfolgen oder hierin wiedergegebene Funktionen zu entwickeln oder zu veröffentlichen. Diese Publikation oder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eine zugehörige Präsentation, die Strategie und etwaige künftige Entwicklungen, Produkte und/oder Plattformen der SAP AG oder ihrer Konzern-</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unternehmen können von der SAP AG oder ihren Konzernunternehmen jederzeit und ohne Angabe von Gründen unangekündigt geändert werden.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die tatsächlichen Ergebnisse von den Erwartungen abweichen können. Die vorausschauenden Aussagen geben die Sicht zu dem Zeitpunkt wieder, </a:t>
            </a:r>
            <a:br>
              <a:rPr lang="de-DE" sz="1000" kern="1200" noProof="0" dirty="0" smtClean="0">
                <a:solidFill>
                  <a:schemeClr val="tx1"/>
                </a:solidFill>
                <a:effectLst/>
                <a:latin typeface="Arial"/>
                <a:ea typeface="+mn-ea"/>
                <a:cs typeface="+mn-cs"/>
              </a:rPr>
            </a:br>
            <a:r>
              <a:rPr lang="de-DE" sz="1000" kern="1200" noProof="0" dirty="0" smtClean="0">
                <a:solidFill>
                  <a:schemeClr val="tx1"/>
                </a:solidFill>
                <a:effectLst/>
                <a:latin typeface="Arial"/>
                <a:ea typeface="+mn-ea"/>
                <a:cs typeface="+mn-cs"/>
              </a:rPr>
              <a:t>zu dem sie getätigt wurden. Dem Leser wird empfohlen, diesen Aussagen kein übertriebenes Vertrauen zu schenken und sich bei Kaufentscheidungen nicht auf sie zu stützen.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6" name="Subtitle 2"/>
          <p:cNvSpPr>
            <a:spLocks noGrp="1"/>
          </p:cNvSpPr>
          <p:nvPr>
            <p:ph type="subTitle" idx="1" hasCustomPrompt="1"/>
          </p:nvPr>
        </p:nvSpPr>
        <p:spPr bwMode="gray">
          <a:xfrm>
            <a:off x="32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Ref idx="1001">
        <a:schemeClr val="bg1"/>
      </p:bgRef>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6081713"/>
            <a:ext cx="916953" cy="454025"/>
          </a:xfrm>
          <a:prstGeom prst="rect">
            <a:avLst/>
          </a:prstGeom>
        </p:spPr>
      </p:pic>
      <p:sp>
        <p:nvSpPr>
          <p:cNvPr id="6" name="Subtitle 2"/>
          <p:cNvSpPr>
            <a:spLocks noGrp="1"/>
          </p:cNvSpPr>
          <p:nvPr>
            <p:ph type="subTitle" idx="1" hasCustomPrompt="1"/>
          </p:nvPr>
        </p:nvSpPr>
        <p:spPr bwMode="gray">
          <a:xfrm>
            <a:off x="324000" y="1499870"/>
            <a:ext cx="684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9" name="Title 1"/>
          <p:cNvSpPr>
            <a:spLocks noGrp="1"/>
          </p:cNvSpPr>
          <p:nvPr>
            <p:ph type="ctrTitle" hasCustomPrompt="1"/>
          </p:nvPr>
        </p:nvSpPr>
        <p:spPr bwMode="gray">
          <a:xfrm>
            <a:off x="324000" y="324000"/>
            <a:ext cx="8496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en-US" dirty="0"/>
          </a:p>
        </p:txBody>
      </p:sp>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en-US"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Supergraphic">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15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6081713"/>
            <a:ext cx="916953" cy="454025"/>
          </a:xfrm>
          <a:prstGeom prst="rect">
            <a:avLst/>
          </a:prstGeom>
        </p:spPr>
      </p:pic>
      <p:pic>
        <p:nvPicPr>
          <p:cNvPr id="6" name="Picture 5" descr="\\dwdf032\cmedia\Templates_Guidelines\eOn\_Presentations\_Templates\Cloud_from_BrandTool\SAP_Cloud_lg_rgb_65.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10412" r="5396" b="20934"/>
          <a:stretch/>
        </p:blipFill>
        <p:spPr bwMode="auto">
          <a:xfrm>
            <a:off x="3174999" y="1"/>
            <a:ext cx="5645151" cy="2295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454756"/>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dirty="0"/>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en-US"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en-US"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478631"/>
            <a:ext cx="1832305" cy="907257"/>
          </a:xfrm>
          <a:prstGeom prst="rect">
            <a:avLst/>
          </a:prstGeom>
        </p:spPr>
      </p:pic>
      <p:sp>
        <p:nvSpPr>
          <p:cNvPr id="6" name="TextBox 5"/>
          <p:cNvSpPr txBox="1"/>
          <p:nvPr userDrawn="1"/>
        </p:nvSpPr>
        <p:spPr bwMode="black">
          <a:xfrm>
            <a:off x="324000" y="6626658"/>
            <a:ext cx="3065510" cy="123111"/>
          </a:xfrm>
          <a:prstGeom prst="rect">
            <a:avLst/>
          </a:prstGeom>
          <a:noFill/>
        </p:spPr>
        <p:txBody>
          <a:bodyPr wrap="none" lIns="0" tIns="0" rIns="0" bIns="0" rtlCol="0">
            <a:spAutoFit/>
          </a:bodyPr>
          <a:lstStyle/>
          <a:p>
            <a:pPr marL="133350" indent="-133350" algn="l">
              <a:buClrTx/>
              <a:buFont typeface="Arial" pitchFamily="34" charset="0"/>
              <a:buChar char="©"/>
              <a:tabLst/>
            </a:pPr>
            <a:r>
              <a:rPr lang="en-US" sz="800" noProof="0" dirty="0" smtClean="0">
                <a:solidFill>
                  <a:schemeClr val="tx1"/>
                </a:solidFill>
              </a:rPr>
              <a:t>2014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1200"/>
              </a:spcBef>
              <a:spcAft>
                <a:spcPts val="0"/>
              </a:spcAft>
              <a:buClr>
                <a:schemeClr val="accent1"/>
              </a:buClr>
              <a:buSzPct val="80000"/>
              <a:buFontTx/>
              <a:buNone/>
              <a:tabLst/>
              <a:defRPr b="0"/>
            </a:lvl1pPr>
            <a:lvl2pPr marL="180000" marR="0" indent="-180000" algn="l" defTabSz="914400"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60000" marR="0" indent="-180975"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400" marR="0" indent="-177800" algn="l" defTabSz="914400"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40000">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
        <p:nvSpPr>
          <p:cNvPr id="5" name="Information_Classification"/>
          <p:cNvSpPr txBox="1"/>
          <p:nvPr/>
        </p:nvSpPr>
        <p:spPr>
          <a:xfrm>
            <a:off x="7721600" y="6620293"/>
            <a:ext cx="1905000" cy="153888"/>
          </a:xfrm>
          <a:prstGeom prst="rect">
            <a:avLst/>
          </a:prstGeom>
          <a:noFill/>
        </p:spPr>
        <p:txBody>
          <a:bodyPr vert="horz" wrap="square" lIns="0" tIns="0" rIns="0" bIns="0" rtlCol="0">
            <a:spAutoFit/>
          </a:bodyPr>
          <a:lstStyle/>
          <a:p>
            <a:pPr algn="l" fontAlgn="base">
              <a:spcBef>
                <a:spcPts val="600"/>
              </a:spcBef>
              <a:spcAft>
                <a:spcPct val="0"/>
              </a:spcAft>
              <a:buClr>
                <a:srgbClr val="F0AB00"/>
              </a:buClr>
              <a:buSzPct val="80000"/>
            </a:pPr>
            <a:r>
              <a:rPr kumimoji="0" lang="de-CH" sz="1000" b="0" i="0" u="none" kern="0" baseline="0" dirty="0" smtClean="0">
                <a:solidFill>
                  <a:srgbClr val="FFFFFF"/>
                </a:solidFill>
                <a:latin typeface="Arial"/>
                <a:ea typeface="Arial Unicode MS"/>
                <a:cs typeface="Arial Unicode MS" pitchFamily="34" charset="-128"/>
                <a:sym typeface="Arial"/>
              </a:rPr>
              <a:t>Public</a:t>
            </a: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711" r:id="rId6"/>
    <p:sldLayoutId id="2147483689" r:id="rId7"/>
    <p:sldLayoutId id="2147483702" r:id="rId8"/>
    <p:sldLayoutId id="2147483684" r:id="rId9"/>
    <p:sldLayoutId id="2147483665" r:id="rId10"/>
    <p:sldLayoutId id="2147483683" r:id="rId11"/>
    <p:sldLayoutId id="2147483687" r:id="rId12"/>
    <p:sldLayoutId id="2147483710" r:id="rId13"/>
    <p:sldLayoutId id="2147483686" r:id="rId14"/>
    <p:sldLayoutId id="2147483669" r:id="rId15"/>
    <p:sldLayoutId id="2147483691" r:id="rId16"/>
    <p:sldLayoutId id="2147483688" r:id="rId17"/>
    <p:sldLayoutId id="2147483703" r:id="rId18"/>
    <p:sldLayoutId id="2147483685" r:id="rId19"/>
    <p:sldLayoutId id="2147483692" r:id="rId20"/>
    <p:sldLayoutId id="2147483674" r:id="rId21"/>
    <p:sldLayoutId id="2147483705" r:id="rId22"/>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19.jpe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10.xml"/><Relationship Id="rId5" Type="http://schemas.openxmlformats.org/officeDocument/2006/relationships/image" Target="../media/image22.jpe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jpeg"/><Relationship Id="rId10" Type="http://schemas.openxmlformats.org/officeDocument/2006/relationships/image" Target="../media/image29.jpeg"/><Relationship Id="rId4" Type="http://schemas.openxmlformats.org/officeDocument/2006/relationships/image" Target="../media/image24.jp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7.jpeg"/><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1.png"/><Relationship Id="rId1" Type="http://schemas.openxmlformats.org/officeDocument/2006/relationships/slideLayout" Target="../slideLayouts/slideLayout10.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 Id="rId5" Type="http://schemas.microsoft.com/office/2007/relationships/hdphoto" Target="../media/hdphoto1.wdp"/><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0.xml"/><Relationship Id="rId6" Type="http://schemas.openxmlformats.org/officeDocument/2006/relationships/image" Target="../media/image9.jpeg"/><Relationship Id="rId5" Type="http://schemas.openxmlformats.org/officeDocument/2006/relationships/image" Target="../media/image1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j03993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gray">
          <a:xfrm>
            <a:off x="324000" y="-2"/>
            <a:ext cx="8496000" cy="2093845"/>
          </a:xfrm>
          <a:prstGeom prst="rect">
            <a:avLst/>
          </a:prstGeom>
          <a:solidFill>
            <a:schemeClr val="bg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7" name="Rectangle 6"/>
          <p:cNvSpPr/>
          <p:nvPr/>
        </p:nvSpPr>
        <p:spPr bwMode="gray">
          <a:xfrm>
            <a:off x="324000" y="0"/>
            <a:ext cx="8496000" cy="162000"/>
          </a:xfrm>
          <a:prstGeom prst="rect">
            <a:avLst/>
          </a:prstGeom>
          <a:solidFill>
            <a:schemeClr val="tx2">
              <a:lumMod val="75000"/>
            </a:schemeClr>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normAutofit fontScale="90000"/>
          </a:bodyPr>
          <a:lstStyle/>
          <a:p>
            <a:r>
              <a:rPr lang="en-US" dirty="0" smtClean="0"/>
              <a:t>Where? </a:t>
            </a:r>
            <a:br>
              <a:rPr lang="en-US" dirty="0" smtClean="0"/>
            </a:br>
            <a:r>
              <a:rPr lang="en-US" sz="3200" dirty="0" smtClean="0"/>
              <a:t>Find Friends, Co-Workers and maneuver through Buildings</a:t>
            </a:r>
            <a:r>
              <a:rPr lang="en-US" dirty="0" smtClean="0"/>
              <a:t/>
            </a:r>
            <a:br>
              <a:rPr lang="en-US" dirty="0" smtClean="0"/>
            </a:br>
            <a:endParaRPr lang="en-US" dirty="0"/>
          </a:p>
        </p:txBody>
      </p:sp>
      <p:sp>
        <p:nvSpPr>
          <p:cNvPr id="3" name="TextBox 2"/>
          <p:cNvSpPr txBox="1"/>
          <p:nvPr/>
        </p:nvSpPr>
        <p:spPr>
          <a:xfrm>
            <a:off x="231818" y="5545776"/>
            <a:ext cx="5924281" cy="1107996"/>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sz="2400" kern="0" dirty="0" err="1" smtClean="0">
                <a:solidFill>
                  <a:schemeClr val="bg1"/>
                </a:solidFill>
                <a:ea typeface="Arial Unicode MS" pitchFamily="34" charset="-128"/>
                <a:cs typeface="Arial Unicode MS" pitchFamily="34" charset="-128"/>
              </a:rPr>
              <a:t>Android</a:t>
            </a:r>
            <a:r>
              <a:rPr lang="de-DE" sz="2400" kern="0" dirty="0" smtClean="0">
                <a:solidFill>
                  <a:schemeClr val="bg1"/>
                </a:solidFill>
                <a:ea typeface="Arial Unicode MS" pitchFamily="34" charset="-128"/>
                <a:cs typeface="Arial Unicode MS" pitchFamily="34" charset="-128"/>
              </a:rPr>
              <a:t> </a:t>
            </a:r>
            <a:r>
              <a:rPr lang="de-DE" sz="2400" kern="0" dirty="0" err="1" smtClean="0">
                <a:solidFill>
                  <a:schemeClr val="bg1"/>
                </a:solidFill>
                <a:ea typeface="Arial Unicode MS" pitchFamily="34" charset="-128"/>
                <a:cs typeface="Arial Unicode MS" pitchFamily="34" charset="-128"/>
              </a:rPr>
              <a:t>Wear</a:t>
            </a:r>
            <a:r>
              <a:rPr lang="de-DE" sz="2400" kern="0" dirty="0" smtClean="0">
                <a:solidFill>
                  <a:schemeClr val="bg1"/>
                </a:solidFill>
                <a:ea typeface="Arial Unicode MS" pitchFamily="34" charset="-128"/>
                <a:cs typeface="Arial Unicode MS" pitchFamily="34" charset="-128"/>
              </a:rPr>
              <a:t> </a:t>
            </a:r>
            <a:r>
              <a:rPr lang="de-DE" sz="2400" kern="0" dirty="0" err="1" smtClean="0">
                <a:solidFill>
                  <a:schemeClr val="bg1"/>
                </a:solidFill>
                <a:ea typeface="Arial Unicode MS" pitchFamily="34" charset="-128"/>
                <a:cs typeface="Arial Unicode MS" pitchFamily="34" charset="-128"/>
              </a:rPr>
              <a:t>Hackathon</a:t>
            </a:r>
            <a:r>
              <a:rPr lang="de-DE" sz="2400" kern="0" dirty="0" smtClean="0">
                <a:solidFill>
                  <a:schemeClr val="bg1"/>
                </a:solidFill>
                <a:ea typeface="Arial Unicode MS" pitchFamily="34" charset="-128"/>
                <a:cs typeface="Arial Unicode MS" pitchFamily="34" charset="-128"/>
              </a:rPr>
              <a:t/>
            </a:r>
            <a:br>
              <a:rPr lang="de-DE" sz="2400" kern="0" dirty="0" smtClean="0">
                <a:solidFill>
                  <a:schemeClr val="bg1"/>
                </a:solidFill>
                <a:ea typeface="Arial Unicode MS" pitchFamily="34" charset="-128"/>
                <a:cs typeface="Arial Unicode MS" pitchFamily="34" charset="-128"/>
              </a:rPr>
            </a:br>
            <a:r>
              <a:rPr lang="de-DE" sz="2400" kern="0" dirty="0" smtClean="0">
                <a:solidFill>
                  <a:schemeClr val="bg1"/>
                </a:solidFill>
                <a:ea typeface="Arial Unicode MS" pitchFamily="34" charset="-128"/>
                <a:cs typeface="Arial Unicode MS" pitchFamily="34" charset="-128"/>
              </a:rPr>
              <a:t>Google Extended I/O </a:t>
            </a:r>
            <a:r>
              <a:rPr lang="de-DE" sz="2400" kern="0" dirty="0" err="1" smtClean="0">
                <a:solidFill>
                  <a:schemeClr val="bg1"/>
                </a:solidFill>
                <a:ea typeface="Arial Unicode MS" pitchFamily="34" charset="-128"/>
                <a:cs typeface="Arial Unicode MS" pitchFamily="34" charset="-128"/>
              </a:rPr>
              <a:t>Zurich</a:t>
            </a:r>
            <a:r>
              <a:rPr lang="de-DE" sz="2400" kern="0" dirty="0" smtClean="0">
                <a:solidFill>
                  <a:schemeClr val="bg1"/>
                </a:solidFill>
                <a:ea typeface="Arial Unicode MS" pitchFamily="34" charset="-128"/>
                <a:cs typeface="Arial Unicode MS" pitchFamily="34" charset="-128"/>
              </a:rPr>
              <a:t> 2014</a:t>
            </a:r>
            <a:br>
              <a:rPr lang="de-DE" sz="2400" kern="0" dirty="0" smtClean="0">
                <a:solidFill>
                  <a:schemeClr val="bg1"/>
                </a:solidFill>
                <a:ea typeface="Arial Unicode MS" pitchFamily="34" charset="-128"/>
                <a:cs typeface="Arial Unicode MS" pitchFamily="34" charset="-128"/>
              </a:rPr>
            </a:br>
            <a:r>
              <a:rPr lang="de-DE" sz="2400" kern="0" dirty="0" smtClean="0">
                <a:solidFill>
                  <a:schemeClr val="bg1"/>
                </a:solidFill>
                <a:ea typeface="Arial Unicode MS" pitchFamily="34" charset="-128"/>
                <a:cs typeface="Arial Unicode MS" pitchFamily="34" charset="-128"/>
              </a:rPr>
              <a:t>Matthias Thoma  Florian Antonescu </a:t>
            </a:r>
            <a:endParaRPr lang="de-CH" sz="2400" kern="0" dirty="0" err="1" smtClean="0">
              <a:solidFill>
                <a:schemeClr val="bg1"/>
              </a:solidFill>
              <a:ea typeface="Arial Unicode MS" pitchFamily="34" charset="-128"/>
              <a:cs typeface="Arial Unicode MS" pitchFamily="34" charset="-128"/>
            </a:endParaRPr>
          </a:p>
        </p:txBody>
      </p:sp>
      <p:sp>
        <p:nvSpPr>
          <p:cNvPr id="4" name="TextBox 3"/>
          <p:cNvSpPr txBox="1"/>
          <p:nvPr/>
        </p:nvSpPr>
        <p:spPr>
          <a:xfrm>
            <a:off x="231818" y="5999747"/>
            <a:ext cx="179536"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de-DE" sz="1800" kern="0" dirty="0" smtClean="0">
                <a:ea typeface="Arial Unicode MS" pitchFamily="34" charset="-128"/>
                <a:cs typeface="Arial Unicode MS" pitchFamily="34" charset="-128"/>
              </a:rPr>
              <a:t>G</a:t>
            </a:r>
            <a:endParaRPr lang="de-CH" sz="1800" kern="0" dirty="0" err="1" smtClean="0">
              <a:ea typeface="Arial Unicode MS" pitchFamily="34" charset="-128"/>
              <a:cs typeface="Arial Unicode MS" pitchFamily="34" charset="-128"/>
            </a:endParaRPr>
          </a:p>
        </p:txBody>
      </p:sp>
    </p:spTree>
    <p:extLst>
      <p:ext uri="{BB962C8B-B14F-4D97-AF65-F5344CB8AC3E}">
        <p14:creationId xmlns:p14="http://schemas.microsoft.com/office/powerpoint/2010/main" val="30478019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After work </a:t>
            </a:r>
            <a:endParaRPr lang="en-US" dirty="0"/>
          </a:p>
        </p:txBody>
      </p:sp>
      <p:sp>
        <p:nvSpPr>
          <p:cNvPr id="10" name="Rounded Rectangular Callout 9"/>
          <p:cNvSpPr/>
          <p:nvPr/>
        </p:nvSpPr>
        <p:spPr bwMode="gray">
          <a:xfrm>
            <a:off x="1713936" y="1299414"/>
            <a:ext cx="3190397" cy="1849536"/>
          </a:xfrm>
          <a:prstGeom prst="wedgeRoundRectCallou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r>
              <a:rPr lang="en-US" sz="2400" dirty="0" smtClean="0"/>
              <a:t>Where is that party-goer Matthias </a:t>
            </a:r>
            <a:r>
              <a:rPr lang="en-US" sz="2400" dirty="0" err="1" smtClean="0"/>
              <a:t>Thoma</a:t>
            </a:r>
            <a:r>
              <a:rPr lang="en-US" sz="2400" dirty="0" smtClean="0"/>
              <a:t>?</a:t>
            </a:r>
            <a:endParaRPr lang="en-US" sz="2400" dirty="0"/>
          </a:p>
        </p:txBody>
      </p:sp>
      <p:pic>
        <p:nvPicPr>
          <p:cNvPr id="2" name="Picture 1" descr="Screen Shot 2014-06-25 at 12.40.47.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73792" y="3396260"/>
            <a:ext cx="2674152" cy="2708056"/>
          </a:xfrm>
          <a:prstGeom prst="rect">
            <a:avLst/>
          </a:prstGeom>
        </p:spPr>
      </p:pic>
      <p:pic>
        <p:nvPicPr>
          <p:cNvPr id="9" name="Picture 2" descr="File:LKA 2 Oktober 2010 3.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009099" y="1258103"/>
            <a:ext cx="2201922" cy="165144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upload.wikimedia.org/wikipedia/commons/thumb/0/06/Rheinpark_Germersheim_Innenansicht1.JPG/1280px-Rheinpark_Germersheim_Innenansicht1.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009099" y="3099899"/>
            <a:ext cx="2201922" cy="16503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ile:Riesenrad Peter und Pauls Fest 02072010.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003514" y="4991946"/>
            <a:ext cx="2207507" cy="165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7475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 7"/>
          <p:cNvSpPr>
            <a:spLocks noGrp="1"/>
          </p:cNvSpPr>
          <p:nvPr>
            <p:ph type="title"/>
          </p:nvPr>
        </p:nvSpPr>
        <p:spPr/>
        <p:txBody>
          <a:bodyPr/>
          <a:lstStyle/>
          <a:p>
            <a:r>
              <a:rPr lang="en-US" dirty="0" smtClean="0"/>
              <a:t>After work</a:t>
            </a:r>
            <a:endParaRPr lang="en-US" dirty="0"/>
          </a:p>
        </p:txBody>
      </p:sp>
      <p:pic>
        <p:nvPicPr>
          <p:cNvPr id="10" name="Picture 9" descr="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9111" y="1374362"/>
            <a:ext cx="2944889" cy="3127088"/>
          </a:xfrm>
          <a:prstGeom prst="rect">
            <a:avLst/>
          </a:prstGeom>
        </p:spPr>
      </p:pic>
      <p:pic>
        <p:nvPicPr>
          <p:cNvPr id="12" name="Picture 3" descr="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159" y="3858870"/>
            <a:ext cx="1706226" cy="150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descr="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9131" y="3837631"/>
            <a:ext cx="3004869" cy="3172654"/>
          </a:xfrm>
          <a:prstGeom prst="rect">
            <a:avLst/>
          </a:prstGeom>
        </p:spPr>
      </p:pic>
      <p:pic>
        <p:nvPicPr>
          <p:cNvPr id="2050" name="Picture 2" descr=" 20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6687" y="2777068"/>
            <a:ext cx="3593170" cy="269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0217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lstStyle/>
          <a:p>
            <a:r>
              <a:rPr lang="en-US" dirty="0"/>
              <a:t>It is a </a:t>
            </a:r>
            <a:r>
              <a:rPr lang="en-US" dirty="0" err="1"/>
              <a:t>Hackathon</a:t>
            </a:r>
            <a:r>
              <a:rPr lang="en-US" dirty="0" smtClean="0"/>
              <a:t>! (Demo time)</a:t>
            </a:r>
            <a:endParaRPr lang="en-US" b="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199" y="1387606"/>
            <a:ext cx="1010575" cy="1172129"/>
          </a:xfrm>
          <a:prstGeom prst="rect">
            <a:avLst/>
          </a:prstGeom>
        </p:spPr>
      </p:pic>
      <p:pic>
        <p:nvPicPr>
          <p:cNvPr id="9" name="Picture 8" descr="google-app-engine-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590" y="4041905"/>
            <a:ext cx="3552559" cy="1776280"/>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225" y="1417329"/>
            <a:ext cx="1053275" cy="1221656"/>
          </a:xfrm>
          <a:prstGeom prst="rect">
            <a:avLst/>
          </a:prstGeom>
        </p:spPr>
      </p:pic>
      <p:pic>
        <p:nvPicPr>
          <p:cNvPr id="10" name="Picture 9" descr="banner_gc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6517" y="4018481"/>
            <a:ext cx="2108200" cy="2514600"/>
          </a:xfrm>
          <a:prstGeom prst="rect">
            <a:avLst/>
          </a:prstGeom>
        </p:spPr>
      </p:pic>
      <p:pic>
        <p:nvPicPr>
          <p:cNvPr id="20" name="Picture 19" descr="Screen Shot 2014-06-25 at 13.17.17.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942" y="2250724"/>
            <a:ext cx="1940316" cy="2038673"/>
          </a:xfrm>
          <a:prstGeom prst="rect">
            <a:avLst/>
          </a:prstGeom>
        </p:spPr>
      </p:pic>
      <p:pic>
        <p:nvPicPr>
          <p:cNvPr id="23" name="Picture 22" descr="Screen Shot 2014-06-25 at 14.16.4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7943" y="2231288"/>
            <a:ext cx="1941083" cy="2061177"/>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18748" y="2271371"/>
            <a:ext cx="1458772" cy="1538341"/>
          </a:xfrm>
          <a:prstGeom prst="rect">
            <a:avLst/>
          </a:prstGeom>
        </p:spPr>
      </p:pic>
      <p:pic>
        <p:nvPicPr>
          <p:cNvPr id="4098"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95869" y="1894931"/>
            <a:ext cx="1149879" cy="212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05288" y="1560125"/>
            <a:ext cx="2330979" cy="2054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005687"/>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End</a:t>
            </a:r>
            <a:endParaRPr lang="de-CH" dirty="0"/>
          </a:p>
        </p:txBody>
      </p:sp>
      <p:sp>
        <p:nvSpPr>
          <p:cNvPr id="3" name="TextBox 2"/>
          <p:cNvSpPr txBox="1"/>
          <p:nvPr/>
        </p:nvSpPr>
        <p:spPr>
          <a:xfrm>
            <a:off x="256674" y="1732547"/>
            <a:ext cx="6706964" cy="1692771"/>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de-DE" kern="0" dirty="0" smtClean="0">
                <a:ea typeface="Arial Unicode MS" pitchFamily="34" charset="-128"/>
                <a:cs typeface="Arial Unicode MS" pitchFamily="34" charset="-128"/>
              </a:rPr>
              <a:t>Moto 360 Image:</a:t>
            </a:r>
          </a:p>
          <a:p>
            <a:pPr fontAlgn="base">
              <a:spcBef>
                <a:spcPts val="600"/>
              </a:spcBef>
              <a:spcAft>
                <a:spcPct val="0"/>
              </a:spcAft>
              <a:buClr>
                <a:srgbClr val="F0AB00"/>
              </a:buClr>
              <a:buSzPct val="80000"/>
            </a:pPr>
            <a:endParaRPr lang="de-DE" kern="0" dirty="0" smtClean="0">
              <a:ea typeface="Arial Unicode MS" pitchFamily="34" charset="-128"/>
              <a:cs typeface="Arial Unicode MS" pitchFamily="34" charset="-128"/>
            </a:endParaRPr>
          </a:p>
          <a:p>
            <a:pPr fontAlgn="base">
              <a:spcBef>
                <a:spcPts val="600"/>
              </a:spcBef>
              <a:spcAft>
                <a:spcPct val="0"/>
              </a:spcAft>
              <a:buClr>
                <a:srgbClr val="F0AB00"/>
              </a:buClr>
              <a:buSzPct val="80000"/>
            </a:pPr>
            <a:r>
              <a:rPr lang="de-DE" kern="0" dirty="0" smtClean="0">
                <a:ea typeface="Arial Unicode MS" pitchFamily="34" charset="-128"/>
                <a:cs typeface="Arial Unicode MS" pitchFamily="34" charset="-128"/>
              </a:rPr>
              <a:t>Chris F</a:t>
            </a:r>
            <a:endParaRPr lang="de-CH" kern="0" dirty="0" smtClean="0">
              <a:ea typeface="Arial Unicode MS" pitchFamily="34" charset="-128"/>
              <a:cs typeface="Arial Unicode MS" pitchFamily="34" charset="-128"/>
            </a:endParaRPr>
          </a:p>
          <a:p>
            <a:pPr fontAlgn="base">
              <a:spcBef>
                <a:spcPts val="600"/>
              </a:spcBef>
              <a:spcAft>
                <a:spcPct val="0"/>
              </a:spcAft>
              <a:buClr>
                <a:srgbClr val="F0AB00"/>
              </a:buClr>
              <a:buSzPct val="80000"/>
            </a:pPr>
            <a:r>
              <a:rPr lang="de-CH" kern="0" dirty="0" smtClean="0">
                <a:ea typeface="Arial Unicode MS" pitchFamily="34" charset="-128"/>
                <a:cs typeface="Arial Unicode MS" pitchFamily="34" charset="-128"/>
              </a:rPr>
              <a:t>http</a:t>
            </a:r>
            <a:r>
              <a:rPr lang="de-CH" kern="0" dirty="0">
                <a:ea typeface="Arial Unicode MS" pitchFamily="34" charset="-128"/>
                <a:cs typeface="Arial Unicode MS" pitchFamily="34" charset="-128"/>
              </a:rPr>
              <a:t>://commons.wikimedia.org/wiki/File:Moto_360_smartwatch.jpg</a:t>
            </a:r>
          </a:p>
          <a:p>
            <a:pPr fontAlgn="base">
              <a:spcBef>
                <a:spcPts val="600"/>
              </a:spcBef>
              <a:spcAft>
                <a:spcPct val="0"/>
              </a:spcAft>
              <a:buClr>
                <a:srgbClr val="F0AB00"/>
              </a:buClr>
              <a:buSzPct val="80000"/>
            </a:pPr>
            <a:r>
              <a:rPr lang="de-CH" kern="0" dirty="0" smtClean="0">
                <a:ea typeface="Arial Unicode MS" pitchFamily="34" charset="-128"/>
                <a:cs typeface="Arial Unicode MS" pitchFamily="34" charset="-128"/>
              </a:rPr>
              <a:t>CC </a:t>
            </a:r>
            <a:r>
              <a:rPr lang="de-CH" kern="0" dirty="0">
                <a:ea typeface="Arial Unicode MS" pitchFamily="34" charset="-128"/>
                <a:cs typeface="Arial Unicode MS" pitchFamily="34" charset="-128"/>
              </a:rPr>
              <a:t>BY 2.0</a:t>
            </a:r>
            <a:endParaRPr lang="de-CH" sz="1800"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29554707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gray">
          <a:xfrm>
            <a:off x="4501962" y="1947988"/>
            <a:ext cx="2892056" cy="1630656"/>
          </a:xfrm>
          <a:prstGeom prst="rect">
            <a:avLst/>
          </a:prstGeom>
          <a:solidFill>
            <a:schemeClr val="bg1">
              <a:lumMod val="9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CH" b="0" i="0" u="none" strike="noStrike" kern="0" cap="none" spc="0" normalizeH="0" baseline="0" noProof="0" dirty="0" smtClean="0">
              <a:ln>
                <a:solidFill>
                  <a:schemeClr val="tx2"/>
                </a:solidFill>
              </a:ln>
              <a:solidFill>
                <a:schemeClr val="tx2"/>
              </a:solidFill>
              <a:effectLst/>
              <a:uLnTx/>
              <a:uFillTx/>
              <a:ea typeface="Arial Unicode MS" pitchFamily="34" charset="-128"/>
              <a:cs typeface="Arial Unicode MS" pitchFamily="34" charset="-128"/>
            </a:endParaRPr>
          </a:p>
        </p:txBody>
      </p:sp>
      <p:sp>
        <p:nvSpPr>
          <p:cNvPr id="24" name="Title 23"/>
          <p:cNvSpPr>
            <a:spLocks noGrp="1"/>
          </p:cNvSpPr>
          <p:nvPr>
            <p:ph type="title"/>
          </p:nvPr>
        </p:nvSpPr>
        <p:spPr/>
        <p:txBody>
          <a:bodyPr/>
          <a:lstStyle/>
          <a:p>
            <a:r>
              <a:rPr lang="en-US" dirty="0" smtClean="0"/>
              <a:t>Team</a:t>
            </a:r>
            <a:endParaRPr lang="en-US" b="0" dirty="0"/>
          </a:p>
        </p:txBody>
      </p:sp>
      <p:sp>
        <p:nvSpPr>
          <p:cNvPr id="3" name="Text Placeholder 2"/>
          <p:cNvSpPr>
            <a:spLocks noGrp="1"/>
          </p:cNvSpPr>
          <p:nvPr>
            <p:ph type="body" sz="quarter" idx="10"/>
          </p:nvPr>
        </p:nvSpPr>
        <p:spPr>
          <a:xfrm>
            <a:off x="324000" y="1124018"/>
            <a:ext cx="4165200" cy="1720800"/>
          </a:xfrm>
        </p:spPr>
        <p:txBody>
          <a:bodyPr/>
          <a:lstStyle/>
          <a:p>
            <a:r>
              <a:rPr lang="en-US" dirty="0" smtClean="0"/>
              <a:t>Florian Antonescu</a:t>
            </a:r>
          </a:p>
        </p:txBody>
      </p:sp>
      <p:sp>
        <p:nvSpPr>
          <p:cNvPr id="4" name="Text Placeholder 3"/>
          <p:cNvSpPr>
            <a:spLocks noGrp="1"/>
          </p:cNvSpPr>
          <p:nvPr>
            <p:ph type="body" sz="quarter" idx="14"/>
          </p:nvPr>
        </p:nvSpPr>
        <p:spPr>
          <a:xfrm>
            <a:off x="4680557" y="1111139"/>
            <a:ext cx="4165200" cy="331295"/>
          </a:xfrm>
        </p:spPr>
        <p:txBody>
          <a:bodyPr/>
          <a:lstStyle/>
          <a:p>
            <a:r>
              <a:rPr lang="en-US" dirty="0" smtClean="0"/>
              <a:t>Matthias Thoma</a:t>
            </a:r>
          </a:p>
        </p:txBody>
      </p:sp>
      <p:pic>
        <p:nvPicPr>
          <p:cNvPr id="5" name="Picture Placeholder 4" descr="9fcfd510239e40aebf_preview.jpg"/>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l="-33038" r="-33038"/>
          <a:stretch>
            <a:fillRect/>
          </a:stretch>
        </p:blipFill>
        <p:spPr>
          <a:xfrm>
            <a:off x="786808" y="1897102"/>
            <a:ext cx="2799907" cy="1658693"/>
          </a:xfrm>
        </p:spPr>
      </p:pic>
      <p:sp>
        <p:nvSpPr>
          <p:cNvPr id="2" name="TextBox 1"/>
          <p:cNvSpPr txBox="1"/>
          <p:nvPr/>
        </p:nvSpPr>
        <p:spPr>
          <a:xfrm>
            <a:off x="309092" y="4572000"/>
            <a:ext cx="3168203" cy="107721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sz="2400" b="1" kern="0" dirty="0" err="1" smtClean="0">
                <a:ea typeface="Arial Unicode MS" pitchFamily="34" charset="-128"/>
                <a:cs typeface="Arial Unicode MS" pitchFamily="34" charset="-128"/>
              </a:rPr>
              <a:t>Where</a:t>
            </a:r>
            <a:r>
              <a:rPr lang="de-DE" sz="2400" kern="0" dirty="0" smtClean="0">
                <a:ea typeface="Arial Unicode MS" pitchFamily="34" charset="-128"/>
                <a:cs typeface="Arial Unicode MS" pitchFamily="34" charset="-128"/>
              </a:rPr>
              <a:t> </a:t>
            </a:r>
            <a:r>
              <a:rPr lang="de-DE" sz="2400" kern="0" dirty="0" err="1" smtClean="0">
                <a:ea typeface="Arial Unicode MS" pitchFamily="34" charset="-128"/>
                <a:cs typeface="Arial Unicode MS" pitchFamily="34" charset="-128"/>
              </a:rPr>
              <a:t>we</a:t>
            </a:r>
            <a:r>
              <a:rPr lang="de-DE" sz="2400" kern="0" dirty="0" smtClean="0">
                <a:ea typeface="Arial Unicode MS" pitchFamily="34" charset="-128"/>
                <a:cs typeface="Arial Unicode MS" pitchFamily="34" charset="-128"/>
              </a:rPr>
              <a:t> </a:t>
            </a:r>
            <a:r>
              <a:rPr lang="de-DE" sz="2400" kern="0" dirty="0" err="1" smtClean="0">
                <a:ea typeface="Arial Unicode MS" pitchFamily="34" charset="-128"/>
                <a:cs typeface="Arial Unicode MS" pitchFamily="34" charset="-128"/>
              </a:rPr>
              <a:t>are</a:t>
            </a:r>
            <a:r>
              <a:rPr lang="de-DE" sz="2400" kern="0" dirty="0" smtClean="0">
                <a:ea typeface="Arial Unicode MS" pitchFamily="34" charset="-128"/>
                <a:cs typeface="Arial Unicode MS" pitchFamily="34" charset="-128"/>
              </a:rPr>
              <a:t> </a:t>
            </a:r>
            <a:r>
              <a:rPr lang="de-DE" sz="2400" kern="0" dirty="0" err="1" smtClean="0">
                <a:ea typeface="Arial Unicode MS" pitchFamily="34" charset="-128"/>
                <a:cs typeface="Arial Unicode MS" pitchFamily="34" charset="-128"/>
              </a:rPr>
              <a:t>from</a:t>
            </a:r>
            <a:r>
              <a:rPr lang="de-DE" sz="2400" kern="0" dirty="0">
                <a:ea typeface="Arial Unicode MS" pitchFamily="34" charset="-128"/>
                <a:cs typeface="Arial Unicode MS" pitchFamily="34" charset="-128"/>
              </a:rPr>
              <a:t> </a:t>
            </a:r>
            <a:r>
              <a:rPr lang="de-DE" sz="2400" kern="0" dirty="0" smtClean="0">
                <a:ea typeface="Arial Unicode MS" pitchFamily="34" charset="-128"/>
                <a:cs typeface="Arial Unicode MS" pitchFamily="34" charset="-128"/>
              </a:rPr>
              <a:t>?</a:t>
            </a:r>
          </a:p>
          <a:p>
            <a:pPr marL="285750" indent="-285750" fontAlgn="base">
              <a:spcBef>
                <a:spcPts val="600"/>
              </a:spcBef>
              <a:spcAft>
                <a:spcPct val="0"/>
              </a:spcAft>
              <a:buClr>
                <a:srgbClr val="F0AB00"/>
              </a:buClr>
              <a:buSzPct val="80000"/>
              <a:buFontTx/>
              <a:buChar char="-"/>
            </a:pPr>
            <a:r>
              <a:rPr lang="de-DE" sz="1800" kern="0" dirty="0" smtClean="0">
                <a:ea typeface="Arial Unicode MS" pitchFamily="34" charset="-128"/>
                <a:cs typeface="Arial Unicode MS" pitchFamily="34" charset="-128"/>
              </a:rPr>
              <a:t>SAP Research</a:t>
            </a:r>
          </a:p>
          <a:p>
            <a:pPr marL="285750" indent="-285750" fontAlgn="base">
              <a:spcBef>
                <a:spcPts val="600"/>
              </a:spcBef>
              <a:spcAft>
                <a:spcPct val="0"/>
              </a:spcAft>
              <a:buClr>
                <a:srgbClr val="F0AB00"/>
              </a:buClr>
              <a:buSzPct val="80000"/>
              <a:buFontTx/>
              <a:buChar char="-"/>
            </a:pPr>
            <a:r>
              <a:rPr lang="de-DE" sz="1800" kern="0" dirty="0" err="1" smtClean="0">
                <a:ea typeface="Arial Unicode MS" pitchFamily="34" charset="-128"/>
                <a:cs typeface="Arial Unicode MS" pitchFamily="34" charset="-128"/>
              </a:rPr>
              <a:t>PhD@University</a:t>
            </a:r>
            <a:r>
              <a:rPr lang="de-DE" sz="1800" kern="0" dirty="0" smtClean="0">
                <a:ea typeface="Arial Unicode MS" pitchFamily="34" charset="-128"/>
                <a:cs typeface="Arial Unicode MS" pitchFamily="34" charset="-128"/>
              </a:rPr>
              <a:t> </a:t>
            </a:r>
            <a:r>
              <a:rPr lang="de-DE" sz="1800" kern="0" dirty="0" err="1" smtClean="0">
                <a:ea typeface="Arial Unicode MS" pitchFamily="34" charset="-128"/>
                <a:cs typeface="Arial Unicode MS" pitchFamily="34" charset="-128"/>
              </a:rPr>
              <a:t>of</a:t>
            </a:r>
            <a:r>
              <a:rPr lang="de-DE" sz="1800" kern="0" dirty="0" smtClean="0">
                <a:ea typeface="Arial Unicode MS" pitchFamily="34" charset="-128"/>
                <a:cs typeface="Arial Unicode MS" pitchFamily="34" charset="-128"/>
              </a:rPr>
              <a:t> Bern</a:t>
            </a:r>
          </a:p>
        </p:txBody>
      </p:sp>
      <p:sp>
        <p:nvSpPr>
          <p:cNvPr id="10" name="TextBox 9"/>
          <p:cNvSpPr txBox="1"/>
          <p:nvPr/>
        </p:nvSpPr>
        <p:spPr>
          <a:xfrm>
            <a:off x="3994747" y="4572000"/>
            <a:ext cx="5267460" cy="1708160"/>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de-DE" sz="2400" b="1" kern="0" dirty="0" err="1" smtClean="0">
                <a:ea typeface="Arial Unicode MS" pitchFamily="34" charset="-128"/>
                <a:cs typeface="Arial Unicode MS" pitchFamily="34" charset="-128"/>
              </a:rPr>
              <a:t>What</a:t>
            </a:r>
            <a:r>
              <a:rPr lang="de-DE" sz="2400" b="1" kern="0" dirty="0" smtClean="0">
                <a:ea typeface="Arial Unicode MS" pitchFamily="34" charset="-128"/>
                <a:cs typeface="Arial Unicode MS" pitchFamily="34" charset="-128"/>
              </a:rPr>
              <a:t> </a:t>
            </a:r>
            <a:r>
              <a:rPr lang="de-DE" sz="2400" kern="0" dirty="0" err="1" smtClean="0">
                <a:ea typeface="Arial Unicode MS" pitchFamily="34" charset="-128"/>
                <a:cs typeface="Arial Unicode MS" pitchFamily="34" charset="-128"/>
              </a:rPr>
              <a:t>are</a:t>
            </a:r>
            <a:r>
              <a:rPr lang="de-DE" sz="2400" kern="0" dirty="0" smtClean="0">
                <a:ea typeface="Arial Unicode MS" pitchFamily="34" charset="-128"/>
                <a:cs typeface="Arial Unicode MS" pitchFamily="34" charset="-128"/>
              </a:rPr>
              <a:t> </a:t>
            </a:r>
            <a:r>
              <a:rPr lang="de-DE" sz="2400" kern="0" dirty="0" err="1" smtClean="0">
                <a:ea typeface="Arial Unicode MS" pitchFamily="34" charset="-128"/>
                <a:cs typeface="Arial Unicode MS" pitchFamily="34" charset="-128"/>
              </a:rPr>
              <a:t>we</a:t>
            </a:r>
            <a:r>
              <a:rPr lang="de-DE" sz="2400" kern="0" dirty="0" smtClean="0">
                <a:ea typeface="Arial Unicode MS" pitchFamily="34" charset="-128"/>
                <a:cs typeface="Arial Unicode MS" pitchFamily="34" charset="-128"/>
              </a:rPr>
              <a:t> </a:t>
            </a:r>
            <a:r>
              <a:rPr lang="de-DE" sz="2400" kern="0" dirty="0" err="1" smtClean="0">
                <a:ea typeface="Arial Unicode MS" pitchFamily="34" charset="-128"/>
                <a:cs typeface="Arial Unicode MS" pitchFamily="34" charset="-128"/>
              </a:rPr>
              <a:t>doing</a:t>
            </a:r>
            <a:r>
              <a:rPr lang="de-DE" sz="2400" kern="0" dirty="0">
                <a:ea typeface="Arial Unicode MS" pitchFamily="34" charset="-128"/>
                <a:cs typeface="Arial Unicode MS" pitchFamily="34" charset="-128"/>
              </a:rPr>
              <a:t>?</a:t>
            </a:r>
            <a:endParaRPr lang="de-DE" sz="2400" kern="0" dirty="0" smtClean="0">
              <a:ea typeface="Arial Unicode MS" pitchFamily="34" charset="-128"/>
              <a:cs typeface="Arial Unicode MS" pitchFamily="34" charset="-128"/>
            </a:endParaRPr>
          </a:p>
          <a:p>
            <a:pPr fontAlgn="base">
              <a:spcBef>
                <a:spcPts val="600"/>
              </a:spcBef>
              <a:spcAft>
                <a:spcPct val="0"/>
              </a:spcAft>
              <a:buClr>
                <a:srgbClr val="F0AB00"/>
              </a:buClr>
              <a:buSzPct val="80000"/>
            </a:pPr>
            <a:r>
              <a:rPr lang="de-DE" kern="0" dirty="0" smtClean="0">
                <a:ea typeface="Arial Unicode MS" pitchFamily="34" charset="-128"/>
                <a:cs typeface="Arial Unicode MS" pitchFamily="34" charset="-128"/>
              </a:rPr>
              <a:t>- </a:t>
            </a:r>
            <a:r>
              <a:rPr lang="de-DE" kern="0" dirty="0" err="1" smtClean="0">
                <a:ea typeface="Arial Unicode MS" pitchFamily="34" charset="-128"/>
                <a:cs typeface="Arial Unicode MS" pitchFamily="34" charset="-128"/>
              </a:rPr>
              <a:t>Playing</a:t>
            </a:r>
            <a:r>
              <a:rPr lang="de-DE" kern="0" dirty="0" smtClean="0">
                <a:ea typeface="Arial Unicode MS" pitchFamily="34" charset="-128"/>
                <a:cs typeface="Arial Unicode MS" pitchFamily="34" charset="-128"/>
              </a:rPr>
              <a:t> and </a:t>
            </a:r>
            <a:r>
              <a:rPr lang="de-DE" kern="0" dirty="0" err="1" smtClean="0">
                <a:ea typeface="Arial Unicode MS" pitchFamily="34" charset="-128"/>
                <a:cs typeface="Arial Unicode MS" pitchFamily="34" charset="-128"/>
              </a:rPr>
              <a:t>fiddling</a:t>
            </a:r>
            <a:r>
              <a:rPr lang="de-DE" kern="0" dirty="0" smtClean="0">
                <a:ea typeface="Arial Unicode MS" pitchFamily="34" charset="-128"/>
                <a:cs typeface="Arial Unicode MS" pitchFamily="34" charset="-128"/>
              </a:rPr>
              <a:t> </a:t>
            </a:r>
            <a:r>
              <a:rPr lang="de-DE" kern="0" dirty="0" err="1" smtClean="0">
                <a:ea typeface="Arial Unicode MS" pitchFamily="34" charset="-128"/>
                <a:cs typeface="Arial Unicode MS" pitchFamily="34" charset="-128"/>
              </a:rPr>
              <a:t>with</a:t>
            </a:r>
            <a:r>
              <a:rPr lang="de-DE" kern="0" dirty="0" smtClean="0">
                <a:ea typeface="Arial Unicode MS" pitchFamily="34" charset="-128"/>
                <a:cs typeface="Arial Unicode MS" pitchFamily="34" charset="-128"/>
              </a:rPr>
              <a:t> </a:t>
            </a:r>
            <a:r>
              <a:rPr lang="de-DE" kern="0" dirty="0" err="1" smtClean="0">
                <a:ea typeface="Arial Unicode MS" pitchFamily="34" charset="-128"/>
                <a:cs typeface="Arial Unicode MS" pitchFamily="34" charset="-128"/>
              </a:rPr>
              <a:t>new</a:t>
            </a:r>
            <a:r>
              <a:rPr lang="de-DE" kern="0" dirty="0" smtClean="0">
                <a:ea typeface="Arial Unicode MS" pitchFamily="34" charset="-128"/>
                <a:cs typeface="Arial Unicode MS" pitchFamily="34" charset="-128"/>
              </a:rPr>
              <a:t> </a:t>
            </a:r>
            <a:r>
              <a:rPr lang="de-DE" kern="0" dirty="0" err="1" smtClean="0">
                <a:ea typeface="Arial Unicode MS" pitchFamily="34" charset="-128"/>
                <a:cs typeface="Arial Unicode MS" pitchFamily="34" charset="-128"/>
              </a:rPr>
              <a:t>ideas</a:t>
            </a:r>
            <a:r>
              <a:rPr lang="de-DE" kern="0" dirty="0" smtClean="0">
                <a:ea typeface="Arial Unicode MS" pitchFamily="34" charset="-128"/>
                <a:cs typeface="Arial Unicode MS" pitchFamily="34" charset="-128"/>
              </a:rPr>
              <a:t> and</a:t>
            </a:r>
            <a:br>
              <a:rPr lang="de-DE" kern="0" dirty="0" smtClean="0">
                <a:ea typeface="Arial Unicode MS" pitchFamily="34" charset="-128"/>
                <a:cs typeface="Arial Unicode MS" pitchFamily="34" charset="-128"/>
              </a:rPr>
            </a:br>
            <a:r>
              <a:rPr lang="de-DE" kern="0" dirty="0" smtClean="0">
                <a:ea typeface="Arial Unicode MS" pitchFamily="34" charset="-128"/>
                <a:cs typeface="Arial Unicode MS" pitchFamily="34" charset="-128"/>
              </a:rPr>
              <a:t>   </a:t>
            </a:r>
            <a:r>
              <a:rPr lang="de-DE" kern="0" dirty="0" err="1" smtClean="0">
                <a:ea typeface="Arial Unicode MS" pitchFamily="34" charset="-128"/>
                <a:cs typeface="Arial Unicode MS" pitchFamily="34" charset="-128"/>
              </a:rPr>
              <a:t>technologies</a:t>
            </a:r>
            <a:r>
              <a:rPr lang="de-DE" kern="0" dirty="0" smtClean="0">
                <a:ea typeface="Arial Unicode MS" pitchFamily="34" charset="-128"/>
                <a:cs typeface="Arial Unicode MS" pitchFamily="34" charset="-128"/>
              </a:rPr>
              <a:t> </a:t>
            </a:r>
          </a:p>
          <a:p>
            <a:pPr fontAlgn="base">
              <a:spcBef>
                <a:spcPts val="600"/>
              </a:spcBef>
              <a:spcAft>
                <a:spcPct val="0"/>
              </a:spcAft>
              <a:buClr>
                <a:srgbClr val="F0AB00"/>
              </a:buClr>
              <a:buSzPct val="80000"/>
            </a:pPr>
            <a:r>
              <a:rPr lang="de-DE" sz="1800" kern="0" dirty="0" smtClean="0">
                <a:ea typeface="Arial Unicode MS" pitchFamily="34" charset="-128"/>
                <a:cs typeface="Arial Unicode MS" pitchFamily="34" charset="-128"/>
              </a:rPr>
              <a:t>- Cloud, Mobile and Internet </a:t>
            </a:r>
            <a:r>
              <a:rPr lang="de-DE" sz="1800" kern="0" dirty="0" err="1" smtClean="0">
                <a:ea typeface="Arial Unicode MS" pitchFamily="34" charset="-128"/>
                <a:cs typeface="Arial Unicode MS" pitchFamily="34" charset="-128"/>
              </a:rPr>
              <a:t>of</a:t>
            </a:r>
            <a:r>
              <a:rPr lang="de-DE" sz="1800" kern="0" dirty="0" smtClean="0">
                <a:ea typeface="Arial Unicode MS" pitchFamily="34" charset="-128"/>
                <a:cs typeface="Arial Unicode MS" pitchFamily="34" charset="-128"/>
              </a:rPr>
              <a:t> Things</a:t>
            </a:r>
          </a:p>
          <a:p>
            <a:pPr marL="285750" indent="-285750" fontAlgn="base">
              <a:spcBef>
                <a:spcPts val="600"/>
              </a:spcBef>
              <a:spcAft>
                <a:spcPct val="0"/>
              </a:spcAft>
              <a:buClr>
                <a:srgbClr val="F0AB00"/>
              </a:buClr>
              <a:buSzPct val="80000"/>
              <a:buFontTx/>
              <a:buChar char="-"/>
            </a:pPr>
            <a:endParaRPr lang="de-CH" sz="1800" kern="0" dirty="0" err="1" smtClean="0">
              <a:ea typeface="Arial Unicode MS" pitchFamily="34" charset="-128"/>
              <a:cs typeface="Arial Unicode MS" pitchFamily="34" charset="-128"/>
            </a:endParaRPr>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4117" y="2010797"/>
            <a:ext cx="1706226" cy="150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5892016"/>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 7"/>
          <p:cNvSpPr>
            <a:spLocks noGrp="1"/>
          </p:cNvSpPr>
          <p:nvPr>
            <p:ph type="title"/>
          </p:nvPr>
        </p:nvSpPr>
        <p:spPr/>
        <p:txBody>
          <a:bodyPr/>
          <a:lstStyle/>
          <a:p>
            <a:r>
              <a:rPr lang="en-US" dirty="0" smtClean="0"/>
              <a:t>In the office?</a:t>
            </a:r>
            <a:endParaRPr lang="en-US" dirty="0"/>
          </a:p>
        </p:txBody>
      </p:sp>
      <p:pic>
        <p:nvPicPr>
          <p:cNvPr id="9" name="Picture Placeholder 4" descr=" 9"/>
          <p:cNvPicPr>
            <a:picLocks noChangeAspect="1"/>
          </p:cNvPicPr>
          <p:nvPr/>
        </p:nvPicPr>
        <p:blipFill>
          <a:blip r:embed="rId2" cstate="print">
            <a:extLst>
              <a:ext uri="{28A0092B-C50C-407E-A947-70E740481C1C}">
                <a14:useLocalDpi xmlns:a14="http://schemas.microsoft.com/office/drawing/2010/main" val="0"/>
              </a:ext>
            </a:extLst>
          </a:blip>
          <a:srcRect t="-2110" b="-2110"/>
          <a:stretch>
            <a:fillRect/>
          </a:stretch>
        </p:blipFill>
        <p:spPr>
          <a:xfrm>
            <a:off x="587902" y="3164738"/>
            <a:ext cx="1985930" cy="2069745"/>
          </a:xfrm>
          <a:prstGeom prst="rect">
            <a:avLst/>
          </a:prstGeom>
        </p:spPr>
      </p:pic>
      <p:pic>
        <p:nvPicPr>
          <p:cNvPr id="1027" name="Picture 3" descr=" 10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8204" y="2226403"/>
            <a:ext cx="4272759" cy="2189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 3"/>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128662" y="5199405"/>
            <a:ext cx="1652301" cy="1410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83931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 7"/>
          <p:cNvSpPr>
            <a:spLocks noGrp="1"/>
          </p:cNvSpPr>
          <p:nvPr>
            <p:ph type="title"/>
          </p:nvPr>
        </p:nvSpPr>
        <p:spPr/>
        <p:txBody>
          <a:bodyPr/>
          <a:lstStyle/>
          <a:p>
            <a:r>
              <a:rPr lang="en-US" dirty="0" smtClean="0"/>
              <a:t>In the office?</a:t>
            </a:r>
            <a:endParaRPr lang="en-US" dirty="0"/>
          </a:p>
        </p:txBody>
      </p:sp>
      <p:pic>
        <p:nvPicPr>
          <p:cNvPr id="9" name="Picture Placeholder 4" descr=" 9"/>
          <p:cNvPicPr>
            <a:picLocks noChangeAspect="1"/>
          </p:cNvPicPr>
          <p:nvPr/>
        </p:nvPicPr>
        <p:blipFill>
          <a:blip r:embed="rId2" cstate="print">
            <a:extLst>
              <a:ext uri="{28A0092B-C50C-407E-A947-70E740481C1C}">
                <a14:useLocalDpi xmlns:a14="http://schemas.microsoft.com/office/drawing/2010/main" val="0"/>
              </a:ext>
            </a:extLst>
          </a:blip>
          <a:srcRect t="-2110" b="-2110"/>
          <a:stretch>
            <a:fillRect/>
          </a:stretch>
        </p:blipFill>
        <p:spPr>
          <a:xfrm>
            <a:off x="587902" y="3164738"/>
            <a:ext cx="1985930" cy="2069745"/>
          </a:xfrm>
          <a:prstGeom prst="rect">
            <a:avLst/>
          </a:prstGeom>
        </p:spPr>
      </p:pic>
      <p:sp>
        <p:nvSpPr>
          <p:cNvPr id="6" name="Cloud Callout 5" descr=" 2"/>
          <p:cNvSpPr/>
          <p:nvPr/>
        </p:nvSpPr>
        <p:spPr bwMode="gray">
          <a:xfrm>
            <a:off x="708837" y="953923"/>
            <a:ext cx="3707219" cy="1928037"/>
          </a:xfrm>
          <a:prstGeom prst="cloudCallout">
            <a:avLst/>
          </a:prstGeom>
          <a:solidFill>
            <a:schemeClr val="accent1"/>
          </a:solidFill>
          <a:ln w="6350" algn="ctr">
            <a:noFill/>
            <a:miter lim="800000"/>
            <a:headEnd/>
            <a:tailEnd/>
          </a:ln>
        </p:spPr>
        <p:txBody>
          <a:bodyPr lIns="90000" tIns="72000" rIns="90000" bIns="72000" rtlCol="0" anchor="ctr"/>
          <a:lstStyle/>
          <a:p>
            <a:r>
              <a:rPr lang="en-US" sz="2000" dirty="0"/>
              <a:t>Where is my hard </a:t>
            </a:r>
            <a:r>
              <a:rPr lang="en-US" sz="2000" dirty="0" smtClean="0"/>
              <a:t>working </a:t>
            </a:r>
            <a:r>
              <a:rPr lang="en-US" sz="2000" dirty="0"/>
              <a:t>colleague Matthias Thoma?</a:t>
            </a:r>
          </a:p>
        </p:txBody>
      </p:sp>
      <p:pic>
        <p:nvPicPr>
          <p:cNvPr id="1027" name="Picture 3" descr=" 10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8204" y="2226403"/>
            <a:ext cx="4272759" cy="2189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 3"/>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128662" y="5199405"/>
            <a:ext cx="1652301" cy="1410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65306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 7"/>
          <p:cNvSpPr>
            <a:spLocks noGrp="1"/>
          </p:cNvSpPr>
          <p:nvPr>
            <p:ph type="title"/>
          </p:nvPr>
        </p:nvSpPr>
        <p:spPr/>
        <p:txBody>
          <a:bodyPr/>
          <a:lstStyle/>
          <a:p>
            <a:r>
              <a:rPr lang="en-US" dirty="0" smtClean="0"/>
              <a:t>In the office?</a:t>
            </a:r>
            <a:endParaRPr lang="en-US" dirty="0"/>
          </a:p>
        </p:txBody>
      </p:sp>
      <p:pic>
        <p:nvPicPr>
          <p:cNvPr id="9" name="Picture Placeholder 4" descr=" 9"/>
          <p:cNvPicPr>
            <a:picLocks noChangeAspect="1"/>
          </p:cNvPicPr>
          <p:nvPr/>
        </p:nvPicPr>
        <p:blipFill>
          <a:blip r:embed="rId2" cstate="print">
            <a:extLst>
              <a:ext uri="{28A0092B-C50C-407E-A947-70E740481C1C}">
                <a14:useLocalDpi xmlns:a14="http://schemas.microsoft.com/office/drawing/2010/main" val="0"/>
              </a:ext>
            </a:extLst>
          </a:blip>
          <a:srcRect t="-2110" b="-2110"/>
          <a:stretch>
            <a:fillRect/>
          </a:stretch>
        </p:blipFill>
        <p:spPr>
          <a:xfrm>
            <a:off x="587902" y="3164738"/>
            <a:ext cx="1985930" cy="2069745"/>
          </a:xfrm>
          <a:prstGeom prst="rect">
            <a:avLst/>
          </a:prstGeom>
        </p:spPr>
      </p:pic>
      <p:pic>
        <p:nvPicPr>
          <p:cNvPr id="8" name="Picture 7" descr="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9791" y="3063808"/>
            <a:ext cx="1609584" cy="1866898"/>
          </a:xfrm>
          <a:prstGeom prst="rect">
            <a:avLst/>
          </a:prstGeom>
        </p:spPr>
      </p:pic>
      <p:cxnSp>
        <p:nvCxnSpPr>
          <p:cNvPr id="11" name="Straight Arrow Connector 10" descr=" 4"/>
          <p:cNvCxnSpPr/>
          <p:nvPr/>
        </p:nvCxnSpPr>
        <p:spPr>
          <a:xfrm>
            <a:off x="3211033" y="4199611"/>
            <a:ext cx="2410046"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Oval Callout 9" descr=" 6"/>
          <p:cNvSpPr/>
          <p:nvPr/>
        </p:nvSpPr>
        <p:spPr bwMode="gray">
          <a:xfrm>
            <a:off x="1454844" y="1127051"/>
            <a:ext cx="3287277" cy="1868323"/>
          </a:xfrm>
          <a:prstGeom prst="wedgeEllipseCallou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b="0" i="0" u="none" strike="noStrike" kern="0" cap="none" spc="0" normalizeH="0" baseline="0" noProof="0" dirty="0" err="1" smtClean="0">
                <a:ln>
                  <a:noFill/>
                </a:ln>
                <a:effectLst/>
                <a:uLnTx/>
                <a:uFillTx/>
                <a:ea typeface="Arial Unicode MS" pitchFamily="34" charset="-128"/>
                <a:cs typeface="Arial Unicode MS" pitchFamily="34" charset="-128"/>
              </a:rPr>
              <a:t>Where</a:t>
            </a:r>
            <a:r>
              <a:rPr kumimoji="0" lang="de-DE" b="0" i="0" u="none" strike="noStrike" kern="0" cap="none" spc="0" normalizeH="0" baseline="0" noProof="0" dirty="0" smtClean="0">
                <a:ln>
                  <a:noFill/>
                </a:ln>
                <a:effectLst/>
                <a:uLnTx/>
                <a:uFillTx/>
                <a:ea typeface="Arial Unicode MS" pitchFamily="34" charset="-128"/>
                <a:cs typeface="Arial Unicode MS" pitchFamily="34" charset="-128"/>
              </a:rPr>
              <a:t> </a:t>
            </a:r>
            <a:r>
              <a:rPr kumimoji="0" lang="de-DE" b="0" i="0" u="none" strike="noStrike" kern="0" cap="none" spc="0" normalizeH="0" baseline="0" noProof="0" dirty="0" err="1" smtClean="0">
                <a:ln>
                  <a:noFill/>
                </a:ln>
                <a:effectLst/>
                <a:uLnTx/>
                <a:uFillTx/>
                <a:ea typeface="Arial Unicode MS" pitchFamily="34" charset="-128"/>
                <a:cs typeface="Arial Unicode MS" pitchFamily="34" charset="-128"/>
              </a:rPr>
              <a:t>is</a:t>
            </a:r>
            <a:r>
              <a:rPr kumimoji="0" lang="de-DE" b="0" i="0" u="none" strike="noStrike" kern="0" cap="none" spc="0" normalizeH="0" baseline="0" noProof="0" dirty="0" smtClean="0">
                <a:ln>
                  <a:noFill/>
                </a:ln>
                <a:effectLst/>
                <a:uLnTx/>
                <a:uFillTx/>
                <a:ea typeface="Arial Unicode MS" pitchFamily="34" charset="-128"/>
                <a:cs typeface="Arial Unicode MS" pitchFamily="34" charset="-128"/>
              </a:rPr>
              <a:t> Matthias</a:t>
            </a:r>
            <a:r>
              <a:rPr kumimoji="0" lang="de-DE" b="0" i="0" u="none" strike="noStrike" kern="0" cap="none" spc="0" normalizeH="0" noProof="0" dirty="0" smtClean="0">
                <a:ln>
                  <a:noFill/>
                </a:ln>
                <a:effectLst/>
                <a:uLnTx/>
                <a:uFillTx/>
                <a:ea typeface="Arial Unicode MS" pitchFamily="34" charset="-128"/>
                <a:cs typeface="Arial Unicode MS" pitchFamily="34" charset="-128"/>
              </a:rPr>
              <a:t> Thoma?</a:t>
            </a:r>
            <a:endParaRPr kumimoji="0" lang="de-CH"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3" name="Picture 2" descr=" 3"/>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128662" y="5199405"/>
            <a:ext cx="1652301" cy="1410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37842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 7"/>
          <p:cNvSpPr>
            <a:spLocks noGrp="1"/>
          </p:cNvSpPr>
          <p:nvPr>
            <p:ph type="title"/>
          </p:nvPr>
        </p:nvSpPr>
        <p:spPr/>
        <p:txBody>
          <a:bodyPr/>
          <a:lstStyle/>
          <a:p>
            <a:r>
              <a:rPr lang="en-US" dirty="0" smtClean="0"/>
              <a:t>In the office?</a:t>
            </a:r>
            <a:endParaRPr lang="en-US" dirty="0"/>
          </a:p>
        </p:txBody>
      </p:sp>
      <p:sp>
        <p:nvSpPr>
          <p:cNvPr id="12" name="Title 6" descr=" 21"/>
          <p:cNvSpPr txBox="1">
            <a:spLocks/>
          </p:cNvSpPr>
          <p:nvPr/>
        </p:nvSpPr>
        <p:spPr bwMode="gray">
          <a:xfrm>
            <a:off x="2319306" y="330945"/>
            <a:ext cx="2013307" cy="756000"/>
          </a:xfrm>
          <a:prstGeom prst="rect">
            <a:avLst/>
          </a:prstGeom>
        </p:spPr>
        <p:txBody>
          <a:bodyPr vert="horz" lIns="0" tIns="0" rIns="0" bIns="0" rtlCol="0" anchor="ctr" anchorCtr="0">
            <a:no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r>
              <a:rPr lang="en-US" dirty="0" smtClean="0"/>
              <a:t>In the office!</a:t>
            </a:r>
            <a:endParaRPr lang="en-US" dirty="0"/>
          </a:p>
        </p:txBody>
      </p:sp>
      <p:pic>
        <p:nvPicPr>
          <p:cNvPr id="13" name="Picture 12" descr="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4446" y="1086945"/>
            <a:ext cx="2256293" cy="2399097"/>
          </a:xfrm>
          <a:prstGeom prst="rect">
            <a:avLst/>
          </a:prstGeom>
        </p:spPr>
      </p:pic>
      <p:pic>
        <p:nvPicPr>
          <p:cNvPr id="3" name="Picture 2" descr=" 3"/>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128662" y="5199405"/>
            <a:ext cx="1652301" cy="1410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88313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 7"/>
          <p:cNvSpPr>
            <a:spLocks noGrp="1"/>
          </p:cNvSpPr>
          <p:nvPr>
            <p:ph type="title"/>
          </p:nvPr>
        </p:nvSpPr>
        <p:spPr/>
        <p:txBody>
          <a:bodyPr/>
          <a:lstStyle/>
          <a:p>
            <a:r>
              <a:rPr lang="en-US" dirty="0" smtClean="0"/>
              <a:t>In the office?</a:t>
            </a:r>
            <a:endParaRPr lang="en-US" dirty="0"/>
          </a:p>
        </p:txBody>
      </p:sp>
      <p:sp>
        <p:nvSpPr>
          <p:cNvPr id="12" name="Title 6" descr=" 21"/>
          <p:cNvSpPr txBox="1">
            <a:spLocks/>
          </p:cNvSpPr>
          <p:nvPr/>
        </p:nvSpPr>
        <p:spPr bwMode="gray">
          <a:xfrm>
            <a:off x="2319306" y="330945"/>
            <a:ext cx="2013307" cy="756000"/>
          </a:xfrm>
          <a:prstGeom prst="rect">
            <a:avLst/>
          </a:prstGeom>
        </p:spPr>
        <p:txBody>
          <a:bodyPr vert="horz" lIns="0" tIns="0" rIns="0" bIns="0" rtlCol="0" anchor="ctr" anchorCtr="0">
            <a:no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r>
              <a:rPr lang="en-US" dirty="0" smtClean="0"/>
              <a:t>In the office!</a:t>
            </a:r>
            <a:endParaRPr lang="en-US" dirty="0"/>
          </a:p>
        </p:txBody>
      </p:sp>
      <p:pic>
        <p:nvPicPr>
          <p:cNvPr id="13" name="Picture 12" descr="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4446" y="1086945"/>
            <a:ext cx="2256293" cy="2399097"/>
          </a:xfrm>
          <a:prstGeom prst="rect">
            <a:avLst/>
          </a:prstGeom>
        </p:spPr>
      </p:pic>
      <p:pic>
        <p:nvPicPr>
          <p:cNvPr id="6" name="Picture 5" descr="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875" y="1026854"/>
            <a:ext cx="2272222" cy="2399097"/>
          </a:xfrm>
          <a:prstGeom prst="rect">
            <a:avLst/>
          </a:prstGeom>
        </p:spPr>
      </p:pic>
      <p:pic>
        <p:nvPicPr>
          <p:cNvPr id="3" name="Picture 2" descr=" 3"/>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128662" y="5199405"/>
            <a:ext cx="1652301" cy="1410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97041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 7"/>
          <p:cNvSpPr>
            <a:spLocks noGrp="1"/>
          </p:cNvSpPr>
          <p:nvPr>
            <p:ph type="title"/>
          </p:nvPr>
        </p:nvSpPr>
        <p:spPr/>
        <p:txBody>
          <a:bodyPr/>
          <a:lstStyle/>
          <a:p>
            <a:r>
              <a:rPr lang="en-US" dirty="0" smtClean="0"/>
              <a:t>In the office?</a:t>
            </a:r>
            <a:endParaRPr lang="en-US" dirty="0"/>
          </a:p>
        </p:txBody>
      </p:sp>
      <p:sp>
        <p:nvSpPr>
          <p:cNvPr id="8" name="Rectangle 7" descr=" 8"/>
          <p:cNvSpPr/>
          <p:nvPr/>
        </p:nvSpPr>
        <p:spPr bwMode="gray">
          <a:xfrm>
            <a:off x="6942667" y="5023368"/>
            <a:ext cx="2066654" cy="1683767"/>
          </a:xfrm>
          <a:prstGeom prst="rect">
            <a:avLst/>
          </a:prstGeom>
          <a:noFill/>
          <a:ln w="57150" algn="ctr">
            <a:solidFill>
              <a:srgbClr val="FF0000"/>
            </a:solidFill>
            <a:prstDash val="dashDot"/>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CH"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TextBox 8" descr=" 14"/>
          <p:cNvSpPr txBox="1"/>
          <p:nvPr/>
        </p:nvSpPr>
        <p:spPr>
          <a:xfrm>
            <a:off x="6067497" y="6153137"/>
            <a:ext cx="743793" cy="55399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de-DE" sz="1800" kern="0" dirty="0" smtClean="0">
                <a:ea typeface="Arial Unicode MS" pitchFamily="34" charset="-128"/>
                <a:cs typeface="Arial Unicode MS" pitchFamily="34" charset="-128"/>
              </a:rPr>
              <a:t>Geo-</a:t>
            </a:r>
            <a:br>
              <a:rPr lang="de-DE" sz="1800" kern="0" dirty="0" smtClean="0">
                <a:ea typeface="Arial Unicode MS" pitchFamily="34" charset="-128"/>
                <a:cs typeface="Arial Unicode MS" pitchFamily="34" charset="-128"/>
              </a:rPr>
            </a:br>
            <a:r>
              <a:rPr lang="de-DE" sz="1800" kern="0" dirty="0" err="1" smtClean="0">
                <a:ea typeface="Arial Unicode MS" pitchFamily="34" charset="-128"/>
                <a:cs typeface="Arial Unicode MS" pitchFamily="34" charset="-128"/>
              </a:rPr>
              <a:t>fencing</a:t>
            </a:r>
            <a:endParaRPr lang="de-CH" sz="1800" kern="0" dirty="0" err="1" smtClean="0">
              <a:ea typeface="Arial Unicode MS" pitchFamily="34" charset="-128"/>
              <a:cs typeface="Arial Unicode MS" pitchFamily="34" charset="-128"/>
            </a:endParaRPr>
          </a:p>
        </p:txBody>
      </p:sp>
      <p:pic>
        <p:nvPicPr>
          <p:cNvPr id="10" name="Picture 6" descr=" 10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121" y="4129490"/>
            <a:ext cx="3578986" cy="2480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itle 6" descr=" 22"/>
          <p:cNvSpPr txBox="1">
            <a:spLocks/>
          </p:cNvSpPr>
          <p:nvPr/>
        </p:nvSpPr>
        <p:spPr bwMode="gray">
          <a:xfrm>
            <a:off x="2319306" y="330945"/>
            <a:ext cx="3149353" cy="756000"/>
          </a:xfrm>
          <a:prstGeom prst="rect">
            <a:avLst/>
          </a:prstGeom>
        </p:spPr>
        <p:txBody>
          <a:bodyPr vert="horz" lIns="0" tIns="0" rIns="0" bIns="0" rtlCol="0" anchor="ctr" anchorCtr="0">
            <a:no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r>
              <a:rPr lang="en-US" dirty="0" smtClean="0"/>
              <a:t>Hiding at home!</a:t>
            </a:r>
            <a:endParaRPr lang="en-US" dirty="0"/>
          </a:p>
        </p:txBody>
      </p:sp>
      <p:pic>
        <p:nvPicPr>
          <p:cNvPr id="16" name="Picture 15" descr="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4" y="953923"/>
            <a:ext cx="2256293" cy="2399097"/>
          </a:xfrm>
          <a:prstGeom prst="rect">
            <a:avLst/>
          </a:prstGeom>
        </p:spPr>
      </p:pic>
      <p:pic>
        <p:nvPicPr>
          <p:cNvPr id="3" name="Picture 2" descr=" 3"/>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128662" y="5199405"/>
            <a:ext cx="1652301" cy="1410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01659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 7"/>
          <p:cNvSpPr>
            <a:spLocks noGrp="1"/>
          </p:cNvSpPr>
          <p:nvPr>
            <p:ph type="title"/>
          </p:nvPr>
        </p:nvSpPr>
        <p:spPr/>
        <p:txBody>
          <a:bodyPr/>
          <a:lstStyle/>
          <a:p>
            <a:r>
              <a:rPr lang="en-US" dirty="0" smtClean="0"/>
              <a:t>In the office?</a:t>
            </a:r>
            <a:endParaRPr lang="en-US" dirty="0"/>
          </a:p>
        </p:txBody>
      </p:sp>
      <p:sp>
        <p:nvSpPr>
          <p:cNvPr id="8" name="Rectangle 7" descr=" 8"/>
          <p:cNvSpPr/>
          <p:nvPr/>
        </p:nvSpPr>
        <p:spPr bwMode="gray">
          <a:xfrm>
            <a:off x="6942667" y="5023368"/>
            <a:ext cx="2066654" cy="1683767"/>
          </a:xfrm>
          <a:prstGeom prst="rect">
            <a:avLst/>
          </a:prstGeom>
          <a:noFill/>
          <a:ln w="57150" algn="ctr">
            <a:solidFill>
              <a:srgbClr val="FF0000"/>
            </a:solidFill>
            <a:prstDash val="dashDot"/>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CH"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TextBox 8" descr=" 14"/>
          <p:cNvSpPr txBox="1"/>
          <p:nvPr/>
        </p:nvSpPr>
        <p:spPr>
          <a:xfrm>
            <a:off x="6067497" y="6153137"/>
            <a:ext cx="743793" cy="55399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de-DE" sz="1800" kern="0" dirty="0" smtClean="0">
                <a:ea typeface="Arial Unicode MS" pitchFamily="34" charset="-128"/>
                <a:cs typeface="Arial Unicode MS" pitchFamily="34" charset="-128"/>
              </a:rPr>
              <a:t>Geo-</a:t>
            </a:r>
            <a:br>
              <a:rPr lang="de-DE" sz="1800" kern="0" dirty="0" smtClean="0">
                <a:ea typeface="Arial Unicode MS" pitchFamily="34" charset="-128"/>
                <a:cs typeface="Arial Unicode MS" pitchFamily="34" charset="-128"/>
              </a:rPr>
            </a:br>
            <a:r>
              <a:rPr lang="de-DE" sz="1800" kern="0" dirty="0" err="1" smtClean="0">
                <a:ea typeface="Arial Unicode MS" pitchFamily="34" charset="-128"/>
                <a:cs typeface="Arial Unicode MS" pitchFamily="34" charset="-128"/>
              </a:rPr>
              <a:t>fencing</a:t>
            </a:r>
            <a:endParaRPr lang="de-CH" sz="1800" kern="0" dirty="0" err="1" smtClean="0">
              <a:ea typeface="Arial Unicode MS" pitchFamily="34" charset="-128"/>
              <a:cs typeface="Arial Unicode MS" pitchFamily="34" charset="-128"/>
            </a:endParaRPr>
          </a:p>
        </p:txBody>
      </p:sp>
      <p:pic>
        <p:nvPicPr>
          <p:cNvPr id="10" name="Picture 6" descr=" 10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121" y="4129490"/>
            <a:ext cx="3578986" cy="2480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itle 6" descr=" 22"/>
          <p:cNvSpPr txBox="1">
            <a:spLocks/>
          </p:cNvSpPr>
          <p:nvPr/>
        </p:nvSpPr>
        <p:spPr bwMode="gray">
          <a:xfrm>
            <a:off x="2319306" y="330945"/>
            <a:ext cx="3149353" cy="756000"/>
          </a:xfrm>
          <a:prstGeom prst="rect">
            <a:avLst/>
          </a:prstGeom>
        </p:spPr>
        <p:txBody>
          <a:bodyPr vert="horz" lIns="0" tIns="0" rIns="0" bIns="0" rtlCol="0" anchor="ctr" anchorCtr="0">
            <a:no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r>
              <a:rPr lang="en-US" dirty="0" smtClean="0"/>
              <a:t>Hiding at home!</a:t>
            </a:r>
            <a:endParaRPr lang="en-US" dirty="0"/>
          </a:p>
        </p:txBody>
      </p:sp>
      <p:pic>
        <p:nvPicPr>
          <p:cNvPr id="16" name="Picture 15" descr="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4" y="953923"/>
            <a:ext cx="2256293" cy="2399097"/>
          </a:xfrm>
          <a:prstGeom prst="rect">
            <a:avLst/>
          </a:prstGeom>
        </p:spPr>
      </p:pic>
      <p:pic>
        <p:nvPicPr>
          <p:cNvPr id="12" name="Picture 11" descr="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6885" y="953922"/>
            <a:ext cx="2272222" cy="2399097"/>
          </a:xfrm>
          <a:prstGeom prst="rect">
            <a:avLst/>
          </a:prstGeom>
        </p:spPr>
      </p:pic>
      <p:pic>
        <p:nvPicPr>
          <p:cNvPr id="13" name="Picture 12" descr="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57144" y="911123"/>
            <a:ext cx="2282647" cy="2410106"/>
          </a:xfrm>
          <a:prstGeom prst="rect">
            <a:avLst/>
          </a:prstGeom>
        </p:spPr>
      </p:pic>
      <p:pic>
        <p:nvPicPr>
          <p:cNvPr id="3" name="Picture 2" descr=" 3"/>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128662" y="5199405"/>
            <a:ext cx="1652301" cy="1410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08677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theme/theme1.xml><?xml version="1.0" encoding="utf-8"?>
<a:theme xmlns:a="http://schemas.openxmlformats.org/drawingml/2006/main" name="SAP_2014_v1.0">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130</Words>
  <Application>Microsoft Office PowerPoint</Application>
  <PresentationFormat>On-screen Show (4:3)</PresentationFormat>
  <Paragraphs>40</Paragraphs>
  <Slides>13</Slides>
  <Notes>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SAP_2014_v1.0</vt:lpstr>
      <vt:lpstr>Where?  Find Friends, Co-Workers and maneuver through Buildings </vt:lpstr>
      <vt:lpstr>Team</vt:lpstr>
      <vt:lpstr>In the office?</vt:lpstr>
      <vt:lpstr>In the office?</vt:lpstr>
      <vt:lpstr>In the office?</vt:lpstr>
      <vt:lpstr>In the office?</vt:lpstr>
      <vt:lpstr>In the office?</vt:lpstr>
      <vt:lpstr>In the office?</vt:lpstr>
      <vt:lpstr>In the office?</vt:lpstr>
      <vt:lpstr>After work </vt:lpstr>
      <vt:lpstr>After work</vt:lpstr>
      <vt:lpstr>It is a Hackathon! (Demo time)</vt:lpstr>
      <vt:lpstr>End</vt:lpstr>
    </vt:vector>
  </TitlesOfParts>
  <Company>SAP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 AG</dc:creator>
  <cp:lastModifiedBy>Thoma, Matthias</cp:lastModifiedBy>
  <cp:revision>51</cp:revision>
  <dcterms:created xsi:type="dcterms:W3CDTF">2014-04-07T09:46:27Z</dcterms:created>
  <dcterms:modified xsi:type="dcterms:W3CDTF">2014-06-29T12:54:55Z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